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xlsx" ContentType="application/vnd.openxmlformats-officedocument.spreadsheetml.sheet"/>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71" r:id="rId2"/>
    <p:sldId id="260" r:id="rId3"/>
    <p:sldId id="261" r:id="rId4"/>
    <p:sldId id="258" r:id="rId5"/>
    <p:sldId id="269" r:id="rId6"/>
    <p:sldId id="256" r:id="rId7"/>
    <p:sldId id="257" r:id="rId8"/>
    <p:sldId id="262" r:id="rId9"/>
    <p:sldId id="265" r:id="rId10"/>
    <p:sldId id="267" r:id="rId11"/>
    <p:sldId id="268" r:id="rId12"/>
    <p:sldId id="264" r:id="rId13"/>
    <p:sldId id="270" r:id="rId14"/>
  </p:sldIdLst>
  <p:sldSz cx="77724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aper Figures" id="{DC23F9BE-F211-0140-B14D-B742E40BE14D}">
          <p14:sldIdLst>
            <p14:sldId id="271"/>
            <p14:sldId id="260"/>
            <p14:sldId id="261"/>
            <p14:sldId id="258"/>
            <p14:sldId id="269"/>
          </p14:sldIdLst>
        </p14:section>
        <p14:section name="Supplementary Figures" id="{0D4E9723-39C6-F946-957D-A20081EFA793}">
          <p14:sldIdLst>
            <p14:sldId id="256"/>
            <p14:sldId id="257"/>
            <p14:sldId id="262"/>
            <p14:sldId id="265"/>
            <p14:sldId id="267"/>
            <p14:sldId id="268"/>
            <p14:sldId id="264"/>
            <p14:sldId id="27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BF0004"/>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97" autoAdjust="0"/>
    <p:restoredTop sz="94660"/>
  </p:normalViewPr>
  <p:slideViewPr>
    <p:cSldViewPr snapToGrid="0" snapToObjects="1">
      <p:cViewPr>
        <p:scale>
          <a:sx n="170" d="100"/>
          <a:sy n="170" d="100"/>
        </p:scale>
        <p:origin x="-992" y="2728"/>
      </p:cViewPr>
      <p:guideLst>
        <p:guide orient="horz" pos="3168"/>
        <p:guide pos="244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6.png"/></Relationships>
</file>

<file path=ppt/media/image1.png>
</file>

<file path=ppt/media/image14.png>
</file>

<file path=ppt/media/image16.png>
</file>

<file path=ppt/media/image18.png>
</file>

<file path=ppt/media/image23.png>
</file>

<file path=ppt/media/image24.png>
</file>

<file path=ppt/media/image5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88102B3-5070-2345-98FC-637A0EA116EF}" type="datetimeFigureOut">
              <a:rPr lang="en-US" smtClean="0"/>
              <a:t>7/30/18</a:t>
            </a:fld>
            <a:endParaRPr lang="en-US"/>
          </a:p>
        </p:txBody>
      </p:sp>
      <p:sp>
        <p:nvSpPr>
          <p:cNvPr id="4" name="Slide Image Placeholder 3"/>
          <p:cNvSpPr>
            <a:spLocks noGrp="1" noRot="1" noChangeAspect="1"/>
          </p:cNvSpPr>
          <p:nvPr>
            <p:ph type="sldImg" idx="2"/>
          </p:nvPr>
        </p:nvSpPr>
        <p:spPr>
          <a:xfrm>
            <a:off x="2103438" y="685800"/>
            <a:ext cx="26511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FAE9FAD-F3B0-4445-9E43-DE357EAADAB3}" type="slidenum">
              <a:rPr lang="en-US" smtClean="0"/>
              <a:t>‹#›</a:t>
            </a:fld>
            <a:endParaRPr lang="en-US"/>
          </a:p>
        </p:txBody>
      </p:sp>
    </p:spTree>
    <p:extLst>
      <p:ext uri="{BB962C8B-B14F-4D97-AF65-F5344CB8AC3E}">
        <p14:creationId xmlns:p14="http://schemas.microsoft.com/office/powerpoint/2010/main" val="295840709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AE9FAD-F3B0-4445-9E43-DE357EAADAB3}" type="slidenum">
              <a:rPr lang="en-US" smtClean="0"/>
              <a:t>1</a:t>
            </a:fld>
            <a:endParaRPr lang="en-US"/>
          </a:p>
        </p:txBody>
      </p:sp>
    </p:spTree>
    <p:extLst>
      <p:ext uri="{BB962C8B-B14F-4D97-AF65-F5344CB8AC3E}">
        <p14:creationId xmlns:p14="http://schemas.microsoft.com/office/powerpoint/2010/main" val="3536769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FAE9FAD-F3B0-4445-9E43-DE357EAADAB3}" type="slidenum">
              <a:rPr lang="en-US" smtClean="0"/>
              <a:t>13</a:t>
            </a:fld>
            <a:endParaRPr lang="en-US"/>
          </a:p>
        </p:txBody>
      </p:sp>
    </p:spTree>
    <p:extLst>
      <p:ext uri="{BB962C8B-B14F-4D97-AF65-F5344CB8AC3E}">
        <p14:creationId xmlns:p14="http://schemas.microsoft.com/office/powerpoint/2010/main" val="33241817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3124624"/>
            <a:ext cx="6606540" cy="2156037"/>
          </a:xfrm>
        </p:spPr>
        <p:txBody>
          <a:bodyPr/>
          <a:lstStyle/>
          <a:p>
            <a:r>
              <a:rPr lang="en-US" smtClean="0"/>
              <a:t>Click to edit Master title style</a:t>
            </a:r>
            <a:endParaRPr lang="en-US"/>
          </a:p>
        </p:txBody>
      </p:sp>
      <p:sp>
        <p:nvSpPr>
          <p:cNvPr id="3" name="Subtitle 2"/>
          <p:cNvSpPr>
            <a:spLocks noGrp="1"/>
          </p:cNvSpPr>
          <p:nvPr>
            <p:ph type="subTitle" idx="1"/>
          </p:nvPr>
        </p:nvSpPr>
        <p:spPr>
          <a:xfrm>
            <a:off x="1165860" y="5699760"/>
            <a:ext cx="5440680" cy="257048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3706D5E-92BB-DA4A-828C-3E41368E6B11}"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2135207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3706D5E-92BB-DA4A-828C-3E41368E6B11}"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4118414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790281" y="591397"/>
            <a:ext cx="1485662" cy="1258697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0598" y="591397"/>
            <a:ext cx="4330144" cy="1258697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3706D5E-92BB-DA4A-828C-3E41368E6B11}"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256172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3706D5E-92BB-DA4A-828C-3E41368E6B11}"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2534042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13966" y="6463454"/>
            <a:ext cx="6606540" cy="199771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613966" y="4263180"/>
            <a:ext cx="6606540" cy="2200274"/>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3706D5E-92BB-DA4A-828C-3E41368E6B11}" type="datetimeFigureOut">
              <a:rPr lang="en-US" smtClean="0"/>
              <a:t>7/30/18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117222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30597" y="3441277"/>
            <a:ext cx="2907903" cy="973709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368040" y="3441277"/>
            <a:ext cx="2907904" cy="973709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3706D5E-92BB-DA4A-828C-3E41368E6B11}"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1441105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8620" y="402802"/>
            <a:ext cx="6995160" cy="167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388620" y="2251499"/>
            <a:ext cx="3434160" cy="93831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88620" y="3189817"/>
            <a:ext cx="3434160" cy="579522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3948272" y="2251499"/>
            <a:ext cx="3435509" cy="93831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3948272" y="3189817"/>
            <a:ext cx="3435509" cy="579522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3706D5E-92BB-DA4A-828C-3E41368E6B11}" type="datetimeFigureOut">
              <a:rPr lang="en-US" smtClean="0"/>
              <a:t>7/30/18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184959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3706D5E-92BB-DA4A-828C-3E41368E6B11}" type="datetimeFigureOut">
              <a:rPr lang="en-US" smtClean="0"/>
              <a:t>7/30/18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917503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706D5E-92BB-DA4A-828C-3E41368E6B11}" type="datetimeFigureOut">
              <a:rPr lang="en-US" smtClean="0"/>
              <a:t>7/30/18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51154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88620" y="400473"/>
            <a:ext cx="2557066" cy="170434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038792" y="400474"/>
            <a:ext cx="4344988" cy="858456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388620" y="2104814"/>
            <a:ext cx="2557066" cy="688022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706D5E-92BB-DA4A-828C-3E41368E6B11}"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1875408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3445" y="7040880"/>
            <a:ext cx="4663440" cy="831216"/>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523445" y="898737"/>
            <a:ext cx="4663440" cy="603504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523445" y="7872096"/>
            <a:ext cx="4663440" cy="118046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706D5E-92BB-DA4A-828C-3E41368E6B11}" type="datetimeFigureOut">
              <a:rPr lang="en-US" smtClean="0"/>
              <a:t>7/30/18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C3641E-833D-3F44-AC61-F56CD61AAF8F}" type="slidenum">
              <a:rPr lang="en-US" smtClean="0"/>
              <a:t>‹#›</a:t>
            </a:fld>
            <a:endParaRPr lang="en-US"/>
          </a:p>
        </p:txBody>
      </p:sp>
    </p:spTree>
    <p:extLst>
      <p:ext uri="{BB962C8B-B14F-4D97-AF65-F5344CB8AC3E}">
        <p14:creationId xmlns:p14="http://schemas.microsoft.com/office/powerpoint/2010/main" val="3535977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8620" y="402802"/>
            <a:ext cx="6995160" cy="16764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388620" y="2346961"/>
            <a:ext cx="6995160" cy="663807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388620" y="9322647"/>
            <a:ext cx="1813560" cy="535517"/>
          </a:xfrm>
          <a:prstGeom prst="rect">
            <a:avLst/>
          </a:prstGeom>
        </p:spPr>
        <p:txBody>
          <a:bodyPr vert="horz" lIns="91440" tIns="45720" rIns="91440" bIns="45720" rtlCol="0" anchor="ctr"/>
          <a:lstStyle>
            <a:lvl1pPr algn="l">
              <a:defRPr sz="1200">
                <a:solidFill>
                  <a:schemeClr val="tx1">
                    <a:tint val="75000"/>
                  </a:schemeClr>
                </a:solidFill>
              </a:defRPr>
            </a:lvl1pPr>
          </a:lstStyle>
          <a:p>
            <a:fld id="{B3706D5E-92BB-DA4A-828C-3E41368E6B11}" type="datetimeFigureOut">
              <a:rPr lang="en-US" smtClean="0"/>
              <a:t>7/30/18</a:t>
            </a:fld>
            <a:endParaRPr lang="en-US"/>
          </a:p>
        </p:txBody>
      </p:sp>
      <p:sp>
        <p:nvSpPr>
          <p:cNvPr id="5" name="Footer Placeholder 4"/>
          <p:cNvSpPr>
            <a:spLocks noGrp="1"/>
          </p:cNvSpPr>
          <p:nvPr>
            <p:ph type="ftr" sz="quarter" idx="3"/>
          </p:nvPr>
        </p:nvSpPr>
        <p:spPr>
          <a:xfrm>
            <a:off x="2655570" y="9322647"/>
            <a:ext cx="2461260" cy="53551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570220" y="9322647"/>
            <a:ext cx="1813560" cy="535517"/>
          </a:xfrm>
          <a:prstGeom prst="rect">
            <a:avLst/>
          </a:prstGeom>
        </p:spPr>
        <p:txBody>
          <a:bodyPr vert="horz" lIns="91440" tIns="45720" rIns="91440" bIns="45720" rtlCol="0" anchor="ctr"/>
          <a:lstStyle>
            <a:lvl1pPr algn="r">
              <a:defRPr sz="1200">
                <a:solidFill>
                  <a:schemeClr val="tx1">
                    <a:tint val="75000"/>
                  </a:schemeClr>
                </a:solidFill>
              </a:defRPr>
            </a:lvl1pPr>
          </a:lstStyle>
          <a:p>
            <a:fld id="{22C3641E-833D-3F44-AC61-F56CD61AAF8F}" type="slidenum">
              <a:rPr lang="en-US" smtClean="0"/>
              <a:t>‹#›</a:t>
            </a:fld>
            <a:endParaRPr lang="en-US"/>
          </a:p>
        </p:txBody>
      </p:sp>
    </p:spTree>
    <p:extLst>
      <p:ext uri="{BB962C8B-B14F-4D97-AF65-F5344CB8AC3E}">
        <p14:creationId xmlns:p14="http://schemas.microsoft.com/office/powerpoint/2010/main" val="3850205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emf"/><Relationship Id="rId5" Type="http://schemas.openxmlformats.org/officeDocument/2006/relationships/image" Target="../media/image3.emf"/><Relationship Id="rId6" Type="http://schemas.openxmlformats.org/officeDocument/2006/relationships/image" Target="../media/image4.emf"/><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0.emf"/><Relationship Id="rId4" Type="http://schemas.openxmlformats.org/officeDocument/2006/relationships/image" Target="../media/image41.emf"/><Relationship Id="rId5" Type="http://schemas.openxmlformats.org/officeDocument/2006/relationships/image" Target="../media/image42.emf"/><Relationship Id="rId6" Type="http://schemas.openxmlformats.org/officeDocument/2006/relationships/image" Target="../media/image43.emf"/><Relationship Id="rId7" Type="http://schemas.openxmlformats.org/officeDocument/2006/relationships/image" Target="../media/image44.emf"/><Relationship Id="rId8" Type="http://schemas.openxmlformats.org/officeDocument/2006/relationships/image" Target="../media/image45.emf"/><Relationship Id="rId1" Type="http://schemas.openxmlformats.org/officeDocument/2006/relationships/slideLayout" Target="../slideLayouts/slideLayout7.xml"/><Relationship Id="rId2" Type="http://schemas.openxmlformats.org/officeDocument/2006/relationships/image" Target="../media/image39.emf"/></Relationships>
</file>

<file path=ppt/slides/_rels/slide11.xml.rels><?xml version="1.0" encoding="UTF-8" standalone="yes"?>
<Relationships xmlns="http://schemas.openxmlformats.org/package/2006/relationships"><Relationship Id="rId3" Type="http://schemas.openxmlformats.org/officeDocument/2006/relationships/image" Target="../media/image47.emf"/><Relationship Id="rId4" Type="http://schemas.openxmlformats.org/officeDocument/2006/relationships/image" Target="../media/image48.emf"/><Relationship Id="rId5" Type="http://schemas.openxmlformats.org/officeDocument/2006/relationships/image" Target="../media/image49.emf"/><Relationship Id="rId6" Type="http://schemas.openxmlformats.org/officeDocument/2006/relationships/image" Target="../media/image50.emf"/><Relationship Id="rId7" Type="http://schemas.openxmlformats.org/officeDocument/2006/relationships/image" Target="../media/image51.emf"/><Relationship Id="rId1" Type="http://schemas.openxmlformats.org/officeDocument/2006/relationships/slideLayout" Target="../slideLayouts/slideLayout7.xml"/><Relationship Id="rId2" Type="http://schemas.openxmlformats.org/officeDocument/2006/relationships/image" Target="../media/image46.emf"/></Relationships>
</file>

<file path=ppt/slides/_rels/slide12.xml.rels><?xml version="1.0" encoding="UTF-8" standalone="yes"?>
<Relationships xmlns="http://schemas.openxmlformats.org/package/2006/relationships"><Relationship Id="rId3" Type="http://schemas.openxmlformats.org/officeDocument/2006/relationships/image" Target="../media/image53.emf"/><Relationship Id="rId4" Type="http://schemas.openxmlformats.org/officeDocument/2006/relationships/image" Target="../media/image54.emf"/><Relationship Id="rId5" Type="http://schemas.openxmlformats.org/officeDocument/2006/relationships/image" Target="../media/image55.emf"/><Relationship Id="rId6" Type="http://schemas.openxmlformats.org/officeDocument/2006/relationships/image" Target="../media/image56.emf"/><Relationship Id="rId7" Type="http://schemas.openxmlformats.org/officeDocument/2006/relationships/image" Target="../media/image57.emf"/><Relationship Id="rId1" Type="http://schemas.openxmlformats.org/officeDocument/2006/relationships/slideLayout" Target="../slideLayouts/slideLayout7.xml"/><Relationship Id="rId2" Type="http://schemas.openxmlformats.org/officeDocument/2006/relationships/image" Target="../media/image52.emf"/></Relationships>
</file>

<file path=ppt/slides/_rels/slide13.xml.rels><?xml version="1.0" encoding="UTF-8" standalone="yes"?>
<Relationships xmlns="http://schemas.openxmlformats.org/package/2006/relationships"><Relationship Id="rId3" Type="http://schemas.openxmlformats.org/officeDocument/2006/relationships/image" Target="../media/image58.emf"/><Relationship Id="rId4" Type="http://schemas.openxmlformats.org/officeDocument/2006/relationships/image" Target="../media/image59.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5" Type="http://schemas.openxmlformats.org/officeDocument/2006/relationships/image" Target="../media/image8.emf"/><Relationship Id="rId6" Type="http://schemas.openxmlformats.org/officeDocument/2006/relationships/image" Target="../media/image9.emf"/><Relationship Id="rId1" Type="http://schemas.openxmlformats.org/officeDocument/2006/relationships/slideLayout" Target="../slideLayouts/slideLayout7.xml"/><Relationship Id="rId2" Type="http://schemas.openxmlformats.org/officeDocument/2006/relationships/image" Target="../media/image5.emf"/></Relationships>
</file>

<file path=ppt/slides/_rels/slide3.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6" Type="http://schemas.openxmlformats.org/officeDocument/2006/relationships/image" Target="../media/image14.png"/><Relationship Id="rId7" Type="http://schemas.openxmlformats.org/officeDocument/2006/relationships/image" Target="../media/image15.emf"/><Relationship Id="rId1" Type="http://schemas.openxmlformats.org/officeDocument/2006/relationships/slideLayout" Target="../slideLayouts/slideLayout7.xml"/><Relationship Id="rId2" Type="http://schemas.openxmlformats.org/officeDocument/2006/relationships/image" Target="../media/image10.emf"/></Relationships>
</file>

<file path=ppt/slides/_rels/slide4.x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8.png"/><Relationship Id="rId5" Type="http://schemas.openxmlformats.org/officeDocument/2006/relationships/package" Target="../embeddings/Microsoft_Excel_Sheet1.xlsx"/><Relationship Id="rId6" Type="http://schemas.openxmlformats.org/officeDocument/2006/relationships/image" Target="../media/image16.png"/><Relationship Id="rId7" Type="http://schemas.openxmlformats.org/officeDocument/2006/relationships/image" Target="../media/image19.emf"/><Relationship Id="rId8" Type="http://schemas.openxmlformats.org/officeDocument/2006/relationships/image" Target="../media/image20.emf"/><Relationship Id="rId9" Type="http://schemas.openxmlformats.org/officeDocument/2006/relationships/image" Target="../media/image21.emf"/><Relationship Id="rId1" Type="http://schemas.openxmlformats.org/officeDocument/2006/relationships/vmlDrawing" Target="../drawings/vmlDrawing1.vml"/><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png"/><Relationship Id="rId3" Type="http://schemas.openxmlformats.org/officeDocument/2006/relationships/image" Target="../media/image24.png"/></Relationships>
</file>

<file path=ppt/slides/_rels/slide7.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6" Type="http://schemas.openxmlformats.org/officeDocument/2006/relationships/image" Target="../media/image29.emf"/><Relationship Id="rId1" Type="http://schemas.openxmlformats.org/officeDocument/2006/relationships/slideLayout" Target="../slideLayouts/slideLayout7.xml"/><Relationship Id="rId2" Type="http://schemas.openxmlformats.org/officeDocument/2006/relationships/image" Target="../media/image25.emf"/></Relationships>
</file>

<file path=ppt/slides/_rels/slide8.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5" Type="http://schemas.openxmlformats.org/officeDocument/2006/relationships/image" Target="../media/image33.emf"/><Relationship Id="rId6" Type="http://schemas.openxmlformats.org/officeDocument/2006/relationships/image" Target="../media/image34.emf"/><Relationship Id="rId1" Type="http://schemas.openxmlformats.org/officeDocument/2006/relationships/slideLayout" Target="../slideLayouts/slideLayout7.xml"/><Relationship Id="rId2" Type="http://schemas.openxmlformats.org/officeDocument/2006/relationships/image" Target="../media/image30.emf"/></Relationships>
</file>

<file path=ppt/slides/_rels/slide9.xml.rels><?xml version="1.0" encoding="UTF-8" standalone="yes"?>
<Relationships xmlns="http://schemas.openxmlformats.org/package/2006/relationships"><Relationship Id="rId3" Type="http://schemas.openxmlformats.org/officeDocument/2006/relationships/image" Target="../media/image36.emf"/><Relationship Id="rId4" Type="http://schemas.openxmlformats.org/officeDocument/2006/relationships/image" Target="../media/image37.emf"/><Relationship Id="rId5" Type="http://schemas.openxmlformats.org/officeDocument/2006/relationships/image" Target="../media/image38.emf"/><Relationship Id="rId1" Type="http://schemas.openxmlformats.org/officeDocument/2006/relationships/slideLayout" Target="../slideLayouts/slideLayout7.xml"/><Relationship Id="rId2" Type="http://schemas.openxmlformats.org/officeDocument/2006/relationships/image" Target="../media/image3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venn.age.downsampled.pdf"/>
          <p:cNvPicPr>
            <a:picLocks noChangeAspect="1"/>
          </p:cNvPicPr>
          <p:nvPr/>
        </p:nvPicPr>
        <p:blipFill rotWithShape="1">
          <a:blip r:embed="rId3">
            <a:extLst>
              <a:ext uri="{28A0092B-C50C-407E-A947-70E740481C1C}">
                <a14:useLocalDpi xmlns:a14="http://schemas.microsoft.com/office/drawing/2010/main" val="0"/>
              </a:ext>
            </a:extLst>
          </a:blip>
          <a:srcRect l="27844" t="13553" b="13633"/>
          <a:stretch/>
        </p:blipFill>
        <p:spPr>
          <a:xfrm rot="5400000">
            <a:off x="2859944" y="1813842"/>
            <a:ext cx="1502792" cy="1962507"/>
          </a:xfrm>
          <a:prstGeom prst="rect">
            <a:avLst/>
          </a:prstGeom>
        </p:spPr>
      </p:pic>
      <p:pic>
        <p:nvPicPr>
          <p:cNvPr id="14" name="Picture 13" descr="PC1_vs_PC2_downsampled.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4599" y="395299"/>
            <a:ext cx="2511287" cy="1569554"/>
          </a:xfrm>
          <a:prstGeom prst="rect">
            <a:avLst/>
          </a:prstGeom>
        </p:spPr>
      </p:pic>
      <p:pic>
        <p:nvPicPr>
          <p:cNvPr id="13" name="Picture 12" descr="age_DEG_different_LFC&amp;FDR_downsampled.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82747" y="324026"/>
            <a:ext cx="4157780" cy="1589739"/>
          </a:xfrm>
          <a:prstGeom prst="rect">
            <a:avLst/>
          </a:prstGeom>
        </p:spPr>
      </p:pic>
      <p:pic>
        <p:nvPicPr>
          <p:cNvPr id="7" name="Picture 6" descr="sigLFC_byAge_allGenes.pdf"/>
          <p:cNvPicPr>
            <a:picLocks noChangeAspect="1"/>
          </p:cNvPicPr>
          <p:nvPr/>
        </p:nvPicPr>
        <p:blipFill rotWithShape="1">
          <a:blip r:embed="rId6">
            <a:extLst>
              <a:ext uri="{28A0092B-C50C-407E-A947-70E740481C1C}">
                <a14:useLocalDpi xmlns:a14="http://schemas.microsoft.com/office/drawing/2010/main" val="0"/>
              </a:ext>
            </a:extLst>
          </a:blip>
          <a:srcRect r="25493"/>
          <a:stretch/>
        </p:blipFill>
        <p:spPr>
          <a:xfrm>
            <a:off x="614599" y="2067866"/>
            <a:ext cx="1542356" cy="1478625"/>
          </a:xfrm>
          <a:prstGeom prst="rect">
            <a:avLst/>
          </a:prstGeom>
        </p:spPr>
      </p:pic>
      <p:sp>
        <p:nvSpPr>
          <p:cNvPr id="10" name="TextBox 9"/>
          <p:cNvSpPr txBox="1"/>
          <p:nvPr/>
        </p:nvSpPr>
        <p:spPr>
          <a:xfrm>
            <a:off x="2247807" y="1946925"/>
            <a:ext cx="692758" cy="369332"/>
          </a:xfrm>
          <a:prstGeom prst="rect">
            <a:avLst/>
          </a:prstGeom>
          <a:noFill/>
        </p:spPr>
        <p:txBody>
          <a:bodyPr wrap="square" rtlCol="0">
            <a:spAutoFit/>
          </a:bodyPr>
          <a:lstStyle/>
          <a:p>
            <a:r>
              <a:rPr lang="en-US" b="1" dirty="0"/>
              <a:t>D</a:t>
            </a:r>
            <a:r>
              <a:rPr lang="en-US" b="1" dirty="0" smtClean="0"/>
              <a:t>.</a:t>
            </a:r>
            <a:endParaRPr lang="en-US" b="1" dirty="0"/>
          </a:p>
        </p:txBody>
      </p:sp>
      <p:sp>
        <p:nvSpPr>
          <p:cNvPr id="8" name="TextBox 7"/>
          <p:cNvSpPr txBox="1"/>
          <p:nvPr/>
        </p:nvSpPr>
        <p:spPr>
          <a:xfrm>
            <a:off x="268220" y="1946066"/>
            <a:ext cx="692758" cy="369332"/>
          </a:xfrm>
          <a:prstGeom prst="rect">
            <a:avLst/>
          </a:prstGeom>
          <a:noFill/>
        </p:spPr>
        <p:txBody>
          <a:bodyPr wrap="square" rtlCol="0">
            <a:spAutoFit/>
          </a:bodyPr>
          <a:lstStyle/>
          <a:p>
            <a:r>
              <a:rPr lang="en-US" b="1" dirty="0"/>
              <a:t>C</a:t>
            </a:r>
            <a:r>
              <a:rPr lang="en-US" b="1" dirty="0" smtClean="0"/>
              <a:t>.</a:t>
            </a:r>
            <a:endParaRPr lang="en-US" b="1" dirty="0"/>
          </a:p>
        </p:txBody>
      </p:sp>
      <p:sp>
        <p:nvSpPr>
          <p:cNvPr id="2" name="TextBox 1"/>
          <p:cNvSpPr txBox="1"/>
          <p:nvPr/>
        </p:nvSpPr>
        <p:spPr>
          <a:xfrm>
            <a:off x="0" y="4363139"/>
            <a:ext cx="7772400" cy="1938992"/>
          </a:xfrm>
          <a:prstGeom prst="rect">
            <a:avLst/>
          </a:prstGeom>
          <a:noFill/>
        </p:spPr>
        <p:txBody>
          <a:bodyPr wrap="square" rtlCol="0">
            <a:spAutoFit/>
          </a:bodyPr>
          <a:lstStyle/>
          <a:p>
            <a:r>
              <a:rPr lang="en-US" sz="1200" i="1" dirty="0" smtClean="0"/>
              <a:t>Figure 1: </a:t>
            </a:r>
            <a:r>
              <a:rPr lang="en-US" sz="1200" i="1" dirty="0"/>
              <a:t>Developmental gene expression changes in human cortex are similarly detectable in nuclear and cytoplasmic </a:t>
            </a:r>
            <a:r>
              <a:rPr lang="en-US" sz="1200" i="1" dirty="0" smtClean="0"/>
              <a:t>RNA</a:t>
            </a:r>
            <a:endParaRPr lang="en-US" sz="1200" dirty="0" smtClean="0"/>
          </a:p>
          <a:p>
            <a:pPr marL="228600" indent="-228600">
              <a:buAutoNum type="alphaUcParenR"/>
            </a:pPr>
            <a:r>
              <a:rPr lang="en-US" sz="1200" dirty="0" smtClean="0">
                <a:effectLst/>
              </a:rPr>
              <a:t>Principal componen</a:t>
            </a:r>
            <a:r>
              <a:rPr lang="en-US" sz="1200" dirty="0" smtClean="0"/>
              <a:t>t analysis. PC1 separates the samples by age and PC2 separates the samples by library type so that nuclear and cytoplasmic samples from the same donors cluster together.</a:t>
            </a:r>
          </a:p>
          <a:p>
            <a:pPr marL="228600" indent="-228600">
              <a:buAutoNum type="alphaUcParenR"/>
            </a:pPr>
            <a:r>
              <a:rPr lang="en-US" sz="1200" dirty="0" smtClean="0"/>
              <a:t>Bar plot showing the number of genes with increasing or decreasing expression by age in cytoplasmic and nuclear RNA sequenced using </a:t>
            </a:r>
            <a:r>
              <a:rPr lang="en-US" sz="1200" dirty="0" err="1" smtClean="0"/>
              <a:t>PolyA</a:t>
            </a:r>
            <a:r>
              <a:rPr lang="en-US" sz="1200" dirty="0" smtClean="0"/>
              <a:t>+ and </a:t>
            </a:r>
            <a:r>
              <a:rPr lang="en-US" sz="1200" dirty="0" err="1" smtClean="0"/>
              <a:t>Ribo</a:t>
            </a:r>
            <a:r>
              <a:rPr lang="en-US" sz="1200" dirty="0" smtClean="0"/>
              <a:t>-Zero library preparation at three False Discovery Rate (FDR) cutoffs and two log</a:t>
            </a:r>
            <a:r>
              <a:rPr lang="en-US" sz="1200" baseline="-25000" dirty="0" smtClean="0"/>
              <a:t>2</a:t>
            </a:r>
            <a:r>
              <a:rPr lang="en-US" sz="1200" dirty="0" smtClean="0"/>
              <a:t> fold change (LFC) cutoffs.</a:t>
            </a:r>
          </a:p>
          <a:p>
            <a:pPr marL="228600" indent="-228600">
              <a:buAutoNum type="alphaUcParenR"/>
            </a:pPr>
            <a:r>
              <a:rPr lang="en-US" sz="1200" dirty="0" smtClean="0"/>
              <a:t>LFC of gene expression across age measured in cytoplasmic and nuclear RNA (</a:t>
            </a:r>
            <a:r>
              <a:rPr lang="en-US" sz="1200" dirty="0" err="1" smtClean="0"/>
              <a:t>PolyA</a:t>
            </a:r>
            <a:r>
              <a:rPr lang="en-US" sz="1200" dirty="0" smtClean="0"/>
              <a:t>+ library preparation shown only)</a:t>
            </a:r>
            <a:r>
              <a:rPr lang="en-US" sz="1200" dirty="0"/>
              <a:t>. Black dots indicate genes with agreeing sign, and gray indicate a change in LFC direction.</a:t>
            </a:r>
          </a:p>
          <a:p>
            <a:pPr marL="228600" indent="-228600">
              <a:buAutoNum type="alphaUcParenR"/>
            </a:pPr>
            <a:r>
              <a:rPr lang="en-US" sz="1200" dirty="0" smtClean="0">
                <a:effectLst/>
              </a:rPr>
              <a:t>Venn diagram of differentially expressed genes by age (FDR≤0.05; abs(</a:t>
            </a:r>
            <a:r>
              <a:rPr lang="en-US" sz="1200" dirty="0"/>
              <a:t>LFC</a:t>
            </a:r>
            <a:r>
              <a:rPr lang="en-US" sz="1200" dirty="0" smtClean="0"/>
              <a:t>)≥</a:t>
            </a:r>
            <a:r>
              <a:rPr lang="en-US" sz="1200" dirty="0"/>
              <a:t>1</a:t>
            </a:r>
            <a:r>
              <a:rPr lang="en-US" sz="1200" dirty="0" smtClean="0">
                <a:effectLst/>
              </a:rPr>
              <a:t>) measured in both RNA fractions and library types. The total number of genes for each group are listed in parentheses.</a:t>
            </a:r>
          </a:p>
        </p:txBody>
      </p:sp>
      <p:sp>
        <p:nvSpPr>
          <p:cNvPr id="5" name="TextBox 4"/>
          <p:cNvSpPr txBox="1"/>
          <p:nvPr/>
        </p:nvSpPr>
        <p:spPr>
          <a:xfrm>
            <a:off x="268220" y="254000"/>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12" name="TextBox 11"/>
          <p:cNvSpPr txBox="1"/>
          <p:nvPr/>
        </p:nvSpPr>
        <p:spPr>
          <a:xfrm>
            <a:off x="2921371" y="254000"/>
            <a:ext cx="692758" cy="369332"/>
          </a:xfrm>
          <a:prstGeom prst="rect">
            <a:avLst/>
          </a:prstGeom>
          <a:noFill/>
        </p:spPr>
        <p:txBody>
          <a:bodyPr wrap="square" rtlCol="0">
            <a:spAutoFit/>
          </a:bodyPr>
          <a:lstStyle/>
          <a:p>
            <a:r>
              <a:rPr lang="en-US" b="1" dirty="0"/>
              <a:t>B</a:t>
            </a:r>
            <a:r>
              <a:rPr lang="en-US" b="1" dirty="0" smtClean="0"/>
              <a:t>.</a:t>
            </a:r>
            <a:endParaRPr lang="en-US" b="1" dirty="0"/>
          </a:p>
        </p:txBody>
      </p:sp>
    </p:spTree>
    <p:extLst>
      <p:ext uri="{BB962C8B-B14F-4D97-AF65-F5344CB8AC3E}">
        <p14:creationId xmlns:p14="http://schemas.microsoft.com/office/powerpoint/2010/main" val="15363126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ensity_proportionalDistance_fromIntron_toTxEnd_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953" y="3636059"/>
            <a:ext cx="2918455" cy="1716738"/>
          </a:xfrm>
          <a:prstGeom prst="rect">
            <a:avLst/>
          </a:prstGeom>
        </p:spPr>
      </p:pic>
      <p:pic>
        <p:nvPicPr>
          <p:cNvPr id="3" name="Picture 2" descr="density_proportionalDistance_fromIntron_toTxEnd_fraction.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264" y="1798353"/>
            <a:ext cx="2417430" cy="1726736"/>
          </a:xfrm>
          <a:prstGeom prst="rect">
            <a:avLst/>
          </a:prstGeom>
        </p:spPr>
      </p:pic>
      <p:pic>
        <p:nvPicPr>
          <p:cNvPr id="4" name="Picture 3" descr="IR_sig_group_density_byAg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7410" y="1762364"/>
            <a:ext cx="1676200" cy="1676200"/>
          </a:xfrm>
          <a:prstGeom prst="rect">
            <a:avLst/>
          </a:prstGeom>
        </p:spPr>
      </p:pic>
      <p:pic>
        <p:nvPicPr>
          <p:cNvPr id="6" name="Picture 5" descr="introns_passingQC.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34" y="175604"/>
            <a:ext cx="2005463" cy="1432474"/>
          </a:xfrm>
          <a:prstGeom prst="rect">
            <a:avLst/>
          </a:prstGeom>
        </p:spPr>
      </p:pic>
      <p:sp>
        <p:nvSpPr>
          <p:cNvPr id="7" name="TextBox 6"/>
          <p:cNvSpPr txBox="1"/>
          <p:nvPr/>
        </p:nvSpPr>
        <p:spPr>
          <a:xfrm>
            <a:off x="0" y="5349966"/>
            <a:ext cx="7772400" cy="2862322"/>
          </a:xfrm>
          <a:prstGeom prst="rect">
            <a:avLst/>
          </a:prstGeom>
          <a:noFill/>
        </p:spPr>
        <p:txBody>
          <a:bodyPr wrap="square" rtlCol="0">
            <a:spAutoFit/>
          </a:bodyPr>
          <a:lstStyle/>
          <a:p>
            <a:r>
              <a:rPr lang="en-US" sz="1200" i="1" dirty="0" smtClean="0"/>
              <a:t>Supplementary Figure 5: Intron retention</a:t>
            </a:r>
          </a:p>
          <a:p>
            <a:pPr marL="228600" indent="-228600">
              <a:buAutoNum type="alphaUcParenR"/>
            </a:pPr>
            <a:r>
              <a:rPr lang="en-US" sz="1200" dirty="0" smtClean="0"/>
              <a:t>Quality controls plots showing the number of introns passing QC (left panel), number of genes including an intron passing QC (middle panel), and the mean sequencing depth per intron (right panel) for each sample stratified by fraction and age.  </a:t>
            </a:r>
          </a:p>
          <a:p>
            <a:pPr marL="228600" indent="-228600">
              <a:buFontTx/>
              <a:buAutoNum type="alphaUcParenR"/>
            </a:pPr>
            <a:r>
              <a:rPr lang="en-US" sz="1200" dirty="0"/>
              <a:t>Density plot of maximum IR ratios per genes differentially expressed by </a:t>
            </a:r>
            <a:r>
              <a:rPr lang="en-US" sz="1200" dirty="0" smtClean="0"/>
              <a:t>age measured in cytoplasm (left panel) and nucleus (right panel) in </a:t>
            </a:r>
            <a:r>
              <a:rPr lang="en-US" sz="1200" dirty="0" err="1"/>
              <a:t>PolyA</a:t>
            </a:r>
            <a:r>
              <a:rPr lang="en-US" sz="1200" dirty="0"/>
              <a:t> samples. Colors are stratified by fraction and age of the sample. Solid lines indicate genes higher expressed in </a:t>
            </a:r>
            <a:r>
              <a:rPr lang="en-US" sz="1200" dirty="0" smtClean="0"/>
              <a:t>prenatal cortex, </a:t>
            </a:r>
            <a:r>
              <a:rPr lang="en-US" sz="1200" dirty="0"/>
              <a:t>while dotted lines indicate higher expression in </a:t>
            </a:r>
            <a:r>
              <a:rPr lang="en-US" sz="1200" dirty="0" smtClean="0"/>
              <a:t>adult cortex. </a:t>
            </a:r>
            <a:endParaRPr lang="en-US" sz="1200" dirty="0"/>
          </a:p>
          <a:p>
            <a:pPr marL="228600" indent="-228600">
              <a:buAutoNum type="alphaUcParenR"/>
            </a:pPr>
            <a:r>
              <a:rPr lang="en-US" sz="1200" dirty="0" smtClean="0"/>
              <a:t>Log2 Fold Change (LFC) of gene expression by age measured in cytoplasm (left panel) and nucleus (right panel) for genes containing introns passing QC. The genes are stratified by whether they include an intron with greater than 0.1 IR ratio or not, and whether the gene is significantly differentially expressed by age (FDR&lt;0.05). Positive LFC indicates higher expression in prenatal.</a:t>
            </a:r>
          </a:p>
          <a:p>
            <a:pPr marL="228600" indent="-228600">
              <a:buAutoNum type="alphaUcParenR"/>
            </a:pPr>
            <a:r>
              <a:rPr lang="en-US" sz="1200" dirty="0" smtClean="0"/>
              <a:t>Density plots of the location in a transcript of introns higher expressed in adult and prenatal nucleus (left panel) and introns differentially expressed by age as measured in both fractions (right panel), listed as the proportion of the transcript length between the intron and the end of the transcript (3’ &lt; 5’). </a:t>
            </a:r>
          </a:p>
          <a:p>
            <a:pPr marL="228600" indent="-228600">
              <a:buAutoNum type="alphaUcParenR"/>
            </a:pPr>
            <a:endParaRPr lang="en-US" sz="1200" dirty="0"/>
          </a:p>
        </p:txBody>
      </p:sp>
      <p:sp>
        <p:nvSpPr>
          <p:cNvPr id="8" name="TextBox 7"/>
          <p:cNvSpPr txBox="1"/>
          <p:nvPr/>
        </p:nvSpPr>
        <p:spPr>
          <a:xfrm>
            <a:off x="13789" y="42945"/>
            <a:ext cx="692758" cy="369332"/>
          </a:xfrm>
          <a:prstGeom prst="rect">
            <a:avLst/>
          </a:prstGeom>
          <a:noFill/>
        </p:spPr>
        <p:txBody>
          <a:bodyPr wrap="square" rtlCol="0">
            <a:spAutoFit/>
          </a:bodyPr>
          <a:lstStyle/>
          <a:p>
            <a:r>
              <a:rPr lang="en-US" b="1" dirty="0"/>
              <a:t>A</a:t>
            </a:r>
            <a:r>
              <a:rPr lang="en-US" b="1" dirty="0" smtClean="0"/>
              <a:t>.</a:t>
            </a:r>
            <a:endParaRPr lang="en-US" b="1" dirty="0"/>
          </a:p>
        </p:txBody>
      </p:sp>
      <p:pic>
        <p:nvPicPr>
          <p:cNvPr id="9" name="Picture 8" descr="unique_genes_introns_passingQC.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36125" y="182362"/>
            <a:ext cx="1996002" cy="1425716"/>
          </a:xfrm>
          <a:prstGeom prst="rect">
            <a:avLst/>
          </a:prstGeom>
        </p:spPr>
      </p:pic>
      <p:pic>
        <p:nvPicPr>
          <p:cNvPr id="10" name="Picture 9" descr="meanIntronDepth_introns_passingQC.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59874" y="182362"/>
            <a:ext cx="2009937" cy="1435669"/>
          </a:xfrm>
          <a:prstGeom prst="rect">
            <a:avLst/>
          </a:prstGeom>
        </p:spPr>
      </p:pic>
      <p:sp>
        <p:nvSpPr>
          <p:cNvPr id="11" name="TextBox 10"/>
          <p:cNvSpPr txBox="1"/>
          <p:nvPr/>
        </p:nvSpPr>
        <p:spPr>
          <a:xfrm>
            <a:off x="0" y="1608078"/>
            <a:ext cx="692758" cy="369332"/>
          </a:xfrm>
          <a:prstGeom prst="rect">
            <a:avLst/>
          </a:prstGeom>
          <a:noFill/>
        </p:spPr>
        <p:txBody>
          <a:bodyPr wrap="square" rtlCol="0">
            <a:spAutoFit/>
          </a:bodyPr>
          <a:lstStyle/>
          <a:p>
            <a:r>
              <a:rPr lang="en-US" b="1" dirty="0"/>
              <a:t>B</a:t>
            </a:r>
            <a:r>
              <a:rPr lang="en-US" b="1" dirty="0" smtClean="0"/>
              <a:t>.</a:t>
            </a:r>
            <a:endParaRPr lang="en-US" b="1" dirty="0"/>
          </a:p>
        </p:txBody>
      </p:sp>
      <p:pic>
        <p:nvPicPr>
          <p:cNvPr id="12" name="Picture 11" descr="IR_sig_group_density_byAge.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93611" y="1762364"/>
            <a:ext cx="1676200" cy="1676200"/>
          </a:xfrm>
          <a:prstGeom prst="rect">
            <a:avLst/>
          </a:prstGeom>
        </p:spPr>
      </p:pic>
      <p:sp>
        <p:nvSpPr>
          <p:cNvPr id="13" name="TextBox 12"/>
          <p:cNvSpPr txBox="1"/>
          <p:nvPr/>
        </p:nvSpPr>
        <p:spPr>
          <a:xfrm>
            <a:off x="2701287" y="1634932"/>
            <a:ext cx="692758" cy="369332"/>
          </a:xfrm>
          <a:prstGeom prst="rect">
            <a:avLst/>
          </a:prstGeom>
          <a:noFill/>
        </p:spPr>
        <p:txBody>
          <a:bodyPr wrap="square" rtlCol="0">
            <a:spAutoFit/>
          </a:bodyPr>
          <a:lstStyle/>
          <a:p>
            <a:r>
              <a:rPr lang="en-US" b="1" dirty="0"/>
              <a:t>C</a:t>
            </a:r>
            <a:r>
              <a:rPr lang="en-US" b="1" dirty="0" smtClean="0"/>
              <a:t>.</a:t>
            </a:r>
            <a:endParaRPr lang="en-US" b="1" dirty="0"/>
          </a:p>
        </p:txBody>
      </p:sp>
      <p:sp>
        <p:nvSpPr>
          <p:cNvPr id="14" name="TextBox 13"/>
          <p:cNvSpPr txBox="1"/>
          <p:nvPr/>
        </p:nvSpPr>
        <p:spPr>
          <a:xfrm>
            <a:off x="0" y="3438564"/>
            <a:ext cx="692758" cy="369332"/>
          </a:xfrm>
          <a:prstGeom prst="rect">
            <a:avLst/>
          </a:prstGeom>
          <a:noFill/>
        </p:spPr>
        <p:txBody>
          <a:bodyPr wrap="square" rtlCol="0">
            <a:spAutoFit/>
          </a:bodyPr>
          <a:lstStyle/>
          <a:p>
            <a:r>
              <a:rPr lang="en-US" b="1" dirty="0"/>
              <a:t>D</a:t>
            </a:r>
            <a:r>
              <a:rPr lang="en-US" b="1" dirty="0" smtClean="0"/>
              <a:t>.</a:t>
            </a:r>
            <a:endParaRPr lang="en-US" b="1" dirty="0"/>
          </a:p>
        </p:txBody>
      </p:sp>
      <p:sp>
        <p:nvSpPr>
          <p:cNvPr id="15" name="Rectangle 14"/>
          <p:cNvSpPr/>
          <p:nvPr/>
        </p:nvSpPr>
        <p:spPr>
          <a:xfrm>
            <a:off x="3953033" y="188562"/>
            <a:ext cx="413321" cy="10776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8993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FigS6E.GTEX_editingSites_inOurData_byTissu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21" y="3842946"/>
            <a:ext cx="4663181" cy="2072524"/>
          </a:xfrm>
          <a:prstGeom prst="rect">
            <a:avLst/>
          </a:prstGeom>
        </p:spPr>
      </p:pic>
      <p:pic>
        <p:nvPicPr>
          <p:cNvPr id="4" name="Picture 3" descr="valDepth_byEditingType_bySampleID_byGroup.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2945"/>
            <a:ext cx="7772400" cy="2331720"/>
          </a:xfrm>
          <a:prstGeom prst="rect">
            <a:avLst/>
          </a:prstGeom>
        </p:spPr>
      </p:pic>
      <p:sp>
        <p:nvSpPr>
          <p:cNvPr id="3" name="TextBox 2"/>
          <p:cNvSpPr txBox="1"/>
          <p:nvPr/>
        </p:nvSpPr>
        <p:spPr>
          <a:xfrm>
            <a:off x="13789" y="42945"/>
            <a:ext cx="692758" cy="369332"/>
          </a:xfrm>
          <a:prstGeom prst="rect">
            <a:avLst/>
          </a:prstGeom>
          <a:noFill/>
        </p:spPr>
        <p:txBody>
          <a:bodyPr wrap="square" rtlCol="0">
            <a:spAutoFit/>
          </a:bodyPr>
          <a:lstStyle/>
          <a:p>
            <a:r>
              <a:rPr lang="en-US" b="1" dirty="0"/>
              <a:t>A</a:t>
            </a:r>
            <a:r>
              <a:rPr lang="en-US" b="1" dirty="0" smtClean="0"/>
              <a:t>.</a:t>
            </a:r>
            <a:endParaRPr lang="en-US" b="1" dirty="0"/>
          </a:p>
        </p:txBody>
      </p:sp>
      <p:pic>
        <p:nvPicPr>
          <p:cNvPr id="7" name="Picture 6" descr="Genomic_features_editing_allSites.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89" y="2395032"/>
            <a:ext cx="2423575" cy="1384900"/>
          </a:xfrm>
          <a:prstGeom prst="rect">
            <a:avLst/>
          </a:prstGeom>
        </p:spPr>
      </p:pic>
      <p:sp>
        <p:nvSpPr>
          <p:cNvPr id="5" name="TextBox 4"/>
          <p:cNvSpPr txBox="1"/>
          <p:nvPr/>
        </p:nvSpPr>
        <p:spPr>
          <a:xfrm>
            <a:off x="0" y="2395032"/>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6" name="TextBox 5"/>
          <p:cNvSpPr txBox="1"/>
          <p:nvPr/>
        </p:nvSpPr>
        <p:spPr>
          <a:xfrm>
            <a:off x="2040787" y="2395032"/>
            <a:ext cx="692758" cy="369332"/>
          </a:xfrm>
          <a:prstGeom prst="rect">
            <a:avLst/>
          </a:prstGeom>
          <a:noFill/>
        </p:spPr>
        <p:txBody>
          <a:bodyPr wrap="square" rtlCol="0">
            <a:spAutoFit/>
          </a:bodyPr>
          <a:lstStyle/>
          <a:p>
            <a:r>
              <a:rPr lang="en-US" b="1" dirty="0"/>
              <a:t>C</a:t>
            </a:r>
            <a:r>
              <a:rPr lang="en-US" b="1" dirty="0" smtClean="0"/>
              <a:t>.</a:t>
            </a:r>
            <a:endParaRPr lang="en-US" b="1" dirty="0"/>
          </a:p>
        </p:txBody>
      </p:sp>
      <p:pic>
        <p:nvPicPr>
          <p:cNvPr id="8" name="Picture 7" descr="Pvalue_distributions_RNAediting.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06642" y="3805956"/>
            <a:ext cx="3019720" cy="1342097"/>
          </a:xfrm>
          <a:prstGeom prst="rect">
            <a:avLst/>
          </a:prstGeom>
        </p:spPr>
      </p:pic>
      <p:sp>
        <p:nvSpPr>
          <p:cNvPr id="9" name="TextBox 8"/>
          <p:cNvSpPr txBox="1"/>
          <p:nvPr/>
        </p:nvSpPr>
        <p:spPr>
          <a:xfrm>
            <a:off x="4234294" y="2395032"/>
            <a:ext cx="692758" cy="369332"/>
          </a:xfrm>
          <a:prstGeom prst="rect">
            <a:avLst/>
          </a:prstGeom>
          <a:noFill/>
        </p:spPr>
        <p:txBody>
          <a:bodyPr wrap="square" rtlCol="0">
            <a:spAutoFit/>
          </a:bodyPr>
          <a:lstStyle/>
          <a:p>
            <a:r>
              <a:rPr lang="en-US" b="1" dirty="0"/>
              <a:t>D</a:t>
            </a:r>
            <a:r>
              <a:rPr lang="en-US" b="1" dirty="0" smtClean="0"/>
              <a:t>.</a:t>
            </a:r>
            <a:endParaRPr lang="en-US" b="1" dirty="0"/>
          </a:p>
        </p:txBody>
      </p:sp>
      <p:pic>
        <p:nvPicPr>
          <p:cNvPr id="10" name="Picture 9" descr="numberEditingSites_overlapping_repeats.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37364" y="2470632"/>
            <a:ext cx="2081372" cy="1248823"/>
          </a:xfrm>
          <a:prstGeom prst="rect">
            <a:avLst/>
          </a:prstGeom>
        </p:spPr>
      </p:pic>
      <p:sp>
        <p:nvSpPr>
          <p:cNvPr id="11" name="TextBox 10"/>
          <p:cNvSpPr txBox="1"/>
          <p:nvPr/>
        </p:nvSpPr>
        <p:spPr>
          <a:xfrm>
            <a:off x="4234294" y="2398197"/>
            <a:ext cx="692758" cy="369332"/>
          </a:xfrm>
          <a:prstGeom prst="rect">
            <a:avLst/>
          </a:prstGeom>
          <a:noFill/>
        </p:spPr>
        <p:txBody>
          <a:bodyPr wrap="square" rtlCol="0">
            <a:spAutoFit/>
          </a:bodyPr>
          <a:lstStyle/>
          <a:p>
            <a:r>
              <a:rPr lang="en-US" b="1" dirty="0"/>
              <a:t>D</a:t>
            </a:r>
            <a:r>
              <a:rPr lang="en-US" b="1" dirty="0" smtClean="0"/>
              <a:t>.</a:t>
            </a:r>
            <a:endParaRPr lang="en-US" b="1" dirty="0"/>
          </a:p>
        </p:txBody>
      </p:sp>
      <p:sp>
        <p:nvSpPr>
          <p:cNvPr id="14" name="TextBox 13"/>
          <p:cNvSpPr txBox="1"/>
          <p:nvPr/>
        </p:nvSpPr>
        <p:spPr>
          <a:xfrm>
            <a:off x="4580673" y="3655250"/>
            <a:ext cx="692758" cy="369332"/>
          </a:xfrm>
          <a:prstGeom prst="rect">
            <a:avLst/>
          </a:prstGeom>
          <a:noFill/>
        </p:spPr>
        <p:txBody>
          <a:bodyPr wrap="square" rtlCol="0">
            <a:spAutoFit/>
          </a:bodyPr>
          <a:lstStyle/>
          <a:p>
            <a:r>
              <a:rPr lang="en-US" b="1" dirty="0"/>
              <a:t>F</a:t>
            </a:r>
            <a:r>
              <a:rPr lang="en-US" b="1" dirty="0" smtClean="0"/>
              <a:t>.</a:t>
            </a:r>
            <a:endParaRPr lang="en-US" b="1" dirty="0"/>
          </a:p>
        </p:txBody>
      </p:sp>
      <p:pic>
        <p:nvPicPr>
          <p:cNvPr id="20" name="Picture 19" descr="FigS6D.GTEX_HwangNatNeuro_editingSites_inOurData.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63181" y="2458479"/>
            <a:ext cx="2017560" cy="1260975"/>
          </a:xfrm>
          <a:prstGeom prst="rect">
            <a:avLst/>
          </a:prstGeom>
        </p:spPr>
      </p:pic>
      <p:sp>
        <p:nvSpPr>
          <p:cNvPr id="13" name="TextBox 12"/>
          <p:cNvSpPr txBox="1"/>
          <p:nvPr/>
        </p:nvSpPr>
        <p:spPr>
          <a:xfrm>
            <a:off x="-21011" y="3655250"/>
            <a:ext cx="692758" cy="369332"/>
          </a:xfrm>
          <a:prstGeom prst="rect">
            <a:avLst/>
          </a:prstGeom>
          <a:noFill/>
        </p:spPr>
        <p:txBody>
          <a:bodyPr wrap="square" rtlCol="0">
            <a:spAutoFit/>
          </a:bodyPr>
          <a:lstStyle/>
          <a:p>
            <a:r>
              <a:rPr lang="en-US" b="1" dirty="0"/>
              <a:t>E</a:t>
            </a:r>
            <a:r>
              <a:rPr lang="en-US" b="1" dirty="0" smtClean="0"/>
              <a:t>.</a:t>
            </a:r>
            <a:endParaRPr lang="en-US" b="1" dirty="0"/>
          </a:p>
        </p:txBody>
      </p:sp>
      <p:sp>
        <p:nvSpPr>
          <p:cNvPr id="2" name="TextBox 1"/>
          <p:cNvSpPr txBox="1"/>
          <p:nvPr/>
        </p:nvSpPr>
        <p:spPr>
          <a:xfrm>
            <a:off x="13789" y="6317479"/>
            <a:ext cx="7772400" cy="1754327"/>
          </a:xfrm>
          <a:prstGeom prst="rect">
            <a:avLst/>
          </a:prstGeom>
          <a:noFill/>
        </p:spPr>
        <p:txBody>
          <a:bodyPr wrap="square" rtlCol="0">
            <a:spAutoFit/>
          </a:bodyPr>
          <a:lstStyle/>
          <a:p>
            <a:r>
              <a:rPr lang="en-US" sz="1200" i="1" dirty="0" smtClean="0"/>
              <a:t>Supplementary Figure 6: RNA editing across fraction and age</a:t>
            </a:r>
          </a:p>
          <a:p>
            <a:pPr marL="228600" indent="-228600">
              <a:buAutoNum type="alphaUcParenR"/>
            </a:pPr>
            <a:r>
              <a:rPr lang="en-US" sz="1200" dirty="0" smtClean="0"/>
              <a:t>Distribution of filtered read depth per sample for each editing context. “A:G/T:C” sites are considered A-to-I editing sites in our </a:t>
            </a:r>
            <a:r>
              <a:rPr lang="en-US" sz="1200" dirty="0" err="1" smtClean="0"/>
              <a:t>unstranded</a:t>
            </a:r>
            <a:r>
              <a:rPr lang="en-US" sz="1200" dirty="0" smtClean="0"/>
              <a:t> RNA-sequencing data.</a:t>
            </a:r>
          </a:p>
          <a:p>
            <a:pPr marL="228600" indent="-228600">
              <a:buAutoNum type="alphaUcParenR"/>
            </a:pPr>
            <a:r>
              <a:rPr lang="en-US" sz="1200" dirty="0" smtClean="0"/>
              <a:t>Annotation of RNA features that contain an A-to-I editing site stratified by fraction and age.</a:t>
            </a:r>
          </a:p>
          <a:p>
            <a:pPr marL="228600" indent="-228600">
              <a:buAutoNum type="alphaUcParenR"/>
            </a:pPr>
            <a:r>
              <a:rPr lang="en-US" sz="1200" dirty="0" smtClean="0"/>
              <a:t>Number of </a:t>
            </a:r>
            <a:r>
              <a:rPr lang="en-US" sz="1200" dirty="0"/>
              <a:t>A-to-I </a:t>
            </a:r>
            <a:r>
              <a:rPr lang="en-US" sz="1200" dirty="0" smtClean="0"/>
              <a:t>editing sites that overlap an </a:t>
            </a:r>
            <a:r>
              <a:rPr lang="en-US" sz="1200" dirty="0" err="1" smtClean="0"/>
              <a:t>Alu</a:t>
            </a:r>
            <a:r>
              <a:rPr lang="en-US" sz="1200" dirty="0" smtClean="0"/>
              <a:t> sequence, a non-</a:t>
            </a:r>
            <a:r>
              <a:rPr lang="en-US" sz="1200" dirty="0" err="1" smtClean="0"/>
              <a:t>Alu</a:t>
            </a:r>
            <a:r>
              <a:rPr lang="en-US" sz="1200" dirty="0" smtClean="0"/>
              <a:t> repeat, or no repeats.</a:t>
            </a:r>
          </a:p>
          <a:p>
            <a:pPr marL="228600" indent="-228600">
              <a:buAutoNum type="alphaUcParenR"/>
            </a:pPr>
            <a:r>
              <a:rPr lang="en-US" sz="1200" dirty="0" smtClean="0"/>
              <a:t>Number and percentage of A-to-I editing sites identified in our data that are also identified in GTEX consortium data.</a:t>
            </a:r>
          </a:p>
          <a:p>
            <a:pPr marL="228600" indent="-228600">
              <a:buAutoNum type="alphaUcParenR"/>
            </a:pPr>
            <a:r>
              <a:rPr lang="en-US" sz="1200" dirty="0" smtClean="0"/>
              <a:t>Percentage of editing sites identified in each GTEX tissue that are also identified in our data.</a:t>
            </a:r>
          </a:p>
          <a:p>
            <a:pPr marL="228600" indent="-228600">
              <a:buAutoNum type="alphaUcParenR"/>
            </a:pPr>
            <a:r>
              <a:rPr lang="en-US" sz="1200" dirty="0" smtClean="0"/>
              <a:t>Distribution of unadjusted p-values calculated from linear regression assessing editing rate changes by age adjusting for fraction, fraction adjusting for age, or </a:t>
            </a:r>
            <a:r>
              <a:rPr lang="en-US" sz="1200" dirty="0" err="1" smtClean="0"/>
              <a:t>age:fraction</a:t>
            </a:r>
            <a:r>
              <a:rPr lang="en-US" sz="1200" dirty="0" smtClean="0"/>
              <a:t> interaction effects in the 1,025 sites found in all samples.</a:t>
            </a:r>
          </a:p>
        </p:txBody>
      </p:sp>
    </p:spTree>
    <p:extLst>
      <p:ext uri="{BB962C8B-B14F-4D97-AF65-F5344CB8AC3E}">
        <p14:creationId xmlns:p14="http://schemas.microsoft.com/office/powerpoint/2010/main" val="575918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883288" y="82232"/>
            <a:ext cx="3696330" cy="1694768"/>
            <a:chOff x="3320904" y="198123"/>
            <a:chExt cx="4451496" cy="2025761"/>
          </a:xfrm>
        </p:grpSpPr>
        <p:pic>
          <p:nvPicPr>
            <p:cNvPr id="12" name="Picture 11" descr="AZ_rpkm_plot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0904" y="198123"/>
              <a:ext cx="2701015" cy="2025761"/>
            </a:xfrm>
            <a:prstGeom prst="rect">
              <a:avLst/>
            </a:prstGeom>
          </p:spPr>
        </p:pic>
        <p:pic>
          <p:nvPicPr>
            <p:cNvPr id="13" name="Picture 12" descr="AZ_rpkm_plots.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1290" y="222356"/>
              <a:ext cx="2611110" cy="1958333"/>
            </a:xfrm>
            <a:prstGeom prst="rect">
              <a:avLst/>
            </a:prstGeom>
          </p:spPr>
        </p:pic>
      </p:grpSp>
      <p:pic>
        <p:nvPicPr>
          <p:cNvPr id="5" name="Picture 4" descr="DO_interactionOnl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32" y="82232"/>
            <a:ext cx="2664606" cy="1559704"/>
          </a:xfrm>
          <a:prstGeom prst="rect">
            <a:avLst/>
          </a:prstGeom>
        </p:spPr>
      </p:pic>
      <p:sp>
        <p:nvSpPr>
          <p:cNvPr id="7" name="TextBox 6"/>
          <p:cNvSpPr txBox="1"/>
          <p:nvPr/>
        </p:nvSpPr>
        <p:spPr>
          <a:xfrm>
            <a:off x="-4032" y="7700344"/>
            <a:ext cx="7772400" cy="2308324"/>
          </a:xfrm>
          <a:prstGeom prst="rect">
            <a:avLst/>
          </a:prstGeom>
          <a:noFill/>
        </p:spPr>
        <p:txBody>
          <a:bodyPr wrap="square" rtlCol="0">
            <a:spAutoFit/>
          </a:bodyPr>
          <a:lstStyle/>
          <a:p>
            <a:r>
              <a:rPr lang="en-US" sz="1200" i="1" dirty="0" smtClean="0"/>
              <a:t>Supplementary Figure 7: Disease Semantic and Ontology Enrichment</a:t>
            </a:r>
            <a:r>
              <a:rPr lang="en-US" sz="1200" dirty="0" smtClean="0">
                <a:effectLst/>
              </a:rPr>
              <a:t> </a:t>
            </a:r>
          </a:p>
          <a:p>
            <a:pPr marL="228600" indent="-228600">
              <a:buAutoNum type="alphaUcParenR"/>
            </a:pPr>
            <a:r>
              <a:rPr lang="en-US" sz="1200" dirty="0" smtClean="0"/>
              <a:t>Enrichment for disease ontology terms in “Interaction” genes whose expression varies by both fraction and age (FDR ≤ 0.05; abs(LFC ≥ 1). The gene ratio for each term is listed in white.</a:t>
            </a:r>
          </a:p>
          <a:p>
            <a:pPr marL="228600" indent="-228600">
              <a:buAutoNum type="alphaUcParenR"/>
            </a:pPr>
            <a:r>
              <a:rPr lang="en-US" sz="1200" i="1" dirty="0" smtClean="0"/>
              <a:t>ALDH2</a:t>
            </a:r>
            <a:r>
              <a:rPr lang="en-US" sz="1200" dirty="0" smtClean="0"/>
              <a:t> gene expression as measured in logarithm of reads per </a:t>
            </a:r>
            <a:r>
              <a:rPr lang="en-US" sz="1200" dirty="0" err="1" smtClean="0"/>
              <a:t>kilobase</a:t>
            </a:r>
            <a:r>
              <a:rPr lang="en-US" sz="1200" dirty="0" smtClean="0"/>
              <a:t> per million mapped reads plus one </a:t>
            </a:r>
            <a:r>
              <a:rPr lang="en-US" sz="1200" dirty="0"/>
              <a:t>read (log(RPKM+1)), </a:t>
            </a:r>
            <a:r>
              <a:rPr lang="en-US" sz="1200" dirty="0" smtClean="0"/>
              <a:t>grouped by age (adult (A) or prenatal (P)) and fraction (cytoplasm and nucleus).</a:t>
            </a:r>
          </a:p>
          <a:p>
            <a:pPr marL="228600" indent="-228600">
              <a:buAutoNum type="alphaUcParenR"/>
            </a:pPr>
            <a:r>
              <a:rPr lang="en-US" sz="1200" i="1" dirty="0" smtClean="0"/>
              <a:t>ELK1</a:t>
            </a:r>
            <a:r>
              <a:rPr lang="en-US" sz="1200" dirty="0" smtClean="0"/>
              <a:t> gene expression as measured in log(RPKM+1).</a:t>
            </a:r>
          </a:p>
          <a:p>
            <a:pPr marL="228600" indent="-228600">
              <a:buAutoNum type="alphaUcParenR"/>
            </a:pPr>
            <a:r>
              <a:rPr lang="en-US" sz="1200" dirty="0" smtClean="0"/>
              <a:t>Expression of autism-associated genes greater expressed in nuclear than cytoplasmic RNA in both adult and prenatal cortex </a:t>
            </a:r>
            <a:r>
              <a:rPr lang="en-US" sz="1200" dirty="0"/>
              <a:t>(FDR≤0.05; abs(LFC)≥1)</a:t>
            </a:r>
            <a:r>
              <a:rPr lang="en-US" sz="1200" dirty="0" smtClean="0"/>
              <a:t>.</a:t>
            </a:r>
          </a:p>
          <a:p>
            <a:pPr marL="228600" indent="-228600">
              <a:buAutoNum type="alphaUcParenR"/>
            </a:pPr>
            <a:r>
              <a:rPr lang="en-US" sz="1200" dirty="0"/>
              <a:t>Expression of </a:t>
            </a:r>
            <a:r>
              <a:rPr lang="en-US" sz="1200" dirty="0" smtClean="0"/>
              <a:t>schizophrenia-associated </a:t>
            </a:r>
            <a:r>
              <a:rPr lang="en-US" sz="1200" dirty="0"/>
              <a:t>genes that are greater expressed </a:t>
            </a:r>
            <a:r>
              <a:rPr lang="en-US" sz="1200" dirty="0" smtClean="0"/>
              <a:t>in </a:t>
            </a:r>
            <a:r>
              <a:rPr lang="en-US" sz="1200" dirty="0"/>
              <a:t>nuclear than cytoplasmic RNA in both adult and prenatal </a:t>
            </a:r>
            <a:r>
              <a:rPr lang="en-US" sz="1200" dirty="0" smtClean="0"/>
              <a:t>cortex </a:t>
            </a:r>
            <a:r>
              <a:rPr lang="en-US" sz="1200" dirty="0"/>
              <a:t>(FDR≤0.05; abs(LFC)≥1</a:t>
            </a:r>
            <a:r>
              <a:rPr lang="en-US" sz="1200" dirty="0" smtClean="0"/>
              <a:t>).</a:t>
            </a:r>
          </a:p>
          <a:p>
            <a:pPr marL="228600" indent="-228600">
              <a:buAutoNum type="alphaUcParenR"/>
            </a:pPr>
            <a:r>
              <a:rPr lang="en-US" sz="1200" dirty="0"/>
              <a:t>Expression of </a:t>
            </a:r>
            <a:r>
              <a:rPr lang="en-US" sz="1200" dirty="0" smtClean="0"/>
              <a:t>bipolar affective disorder-</a:t>
            </a:r>
            <a:r>
              <a:rPr lang="en-US" sz="1200" dirty="0"/>
              <a:t>associated genes that are greater expressed </a:t>
            </a:r>
            <a:r>
              <a:rPr lang="en-US" sz="1200" dirty="0" smtClean="0"/>
              <a:t>in </a:t>
            </a:r>
            <a:r>
              <a:rPr lang="en-US" sz="1200" dirty="0"/>
              <a:t>nuclear than cytoplasmic RNA in both adult and prenatal </a:t>
            </a:r>
            <a:r>
              <a:rPr lang="en-US" sz="1200" dirty="0" smtClean="0"/>
              <a:t>cortex </a:t>
            </a:r>
            <a:r>
              <a:rPr lang="en-US" sz="1200" dirty="0"/>
              <a:t>(FDR≤0.05; abs(LFC)≥1</a:t>
            </a:r>
            <a:r>
              <a:rPr lang="en-US" sz="1200" dirty="0" smtClean="0"/>
              <a:t>).</a:t>
            </a:r>
          </a:p>
        </p:txBody>
      </p:sp>
      <p:sp>
        <p:nvSpPr>
          <p:cNvPr id="16" name="TextBox 15"/>
          <p:cNvSpPr txBox="1"/>
          <p:nvPr/>
        </p:nvSpPr>
        <p:spPr>
          <a:xfrm>
            <a:off x="4411465" y="5029"/>
            <a:ext cx="692758" cy="369332"/>
          </a:xfrm>
          <a:prstGeom prst="rect">
            <a:avLst/>
          </a:prstGeom>
          <a:noFill/>
        </p:spPr>
        <p:txBody>
          <a:bodyPr wrap="square" rtlCol="0">
            <a:spAutoFit/>
          </a:bodyPr>
          <a:lstStyle/>
          <a:p>
            <a:r>
              <a:rPr lang="en-US" b="1" dirty="0"/>
              <a:t>C</a:t>
            </a:r>
            <a:r>
              <a:rPr lang="en-US" b="1" dirty="0" smtClean="0"/>
              <a:t>.</a:t>
            </a:r>
            <a:endParaRPr lang="en-US" b="1" dirty="0"/>
          </a:p>
        </p:txBody>
      </p:sp>
      <p:sp>
        <p:nvSpPr>
          <p:cNvPr id="17" name="TextBox 16"/>
          <p:cNvSpPr txBox="1"/>
          <p:nvPr/>
        </p:nvSpPr>
        <p:spPr>
          <a:xfrm>
            <a:off x="2660574" y="5029"/>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18" name="TextBox 17"/>
          <p:cNvSpPr txBox="1"/>
          <p:nvPr/>
        </p:nvSpPr>
        <p:spPr>
          <a:xfrm>
            <a:off x="-4032" y="0"/>
            <a:ext cx="692758" cy="369332"/>
          </a:xfrm>
          <a:prstGeom prst="rect">
            <a:avLst/>
          </a:prstGeom>
          <a:noFill/>
        </p:spPr>
        <p:txBody>
          <a:bodyPr wrap="square" rtlCol="0">
            <a:spAutoFit/>
          </a:bodyPr>
          <a:lstStyle/>
          <a:p>
            <a:r>
              <a:rPr lang="en-US" b="1" dirty="0"/>
              <a:t>A</a:t>
            </a:r>
            <a:r>
              <a:rPr lang="en-US" b="1" dirty="0" smtClean="0"/>
              <a:t>.</a:t>
            </a:r>
            <a:endParaRPr lang="en-US" b="1" dirty="0"/>
          </a:p>
        </p:txBody>
      </p:sp>
      <p:pic>
        <p:nvPicPr>
          <p:cNvPr id="3" name="Picture 2" descr="ASD_rpkm_plots.pdf"/>
          <p:cNvPicPr>
            <a:picLocks noChangeAspect="1"/>
          </p:cNvPicPr>
          <p:nvPr/>
        </p:nvPicPr>
        <p:blipFill rotWithShape="1">
          <a:blip r:embed="rId5">
            <a:extLst>
              <a:ext uri="{28A0092B-C50C-407E-A947-70E740481C1C}">
                <a14:useLocalDpi xmlns:a14="http://schemas.microsoft.com/office/drawing/2010/main" val="0"/>
              </a:ext>
            </a:extLst>
          </a:blip>
          <a:srcRect r="49579"/>
          <a:stretch/>
        </p:blipFill>
        <p:spPr>
          <a:xfrm>
            <a:off x="166322" y="1641936"/>
            <a:ext cx="6678810" cy="1655801"/>
          </a:xfrm>
          <a:prstGeom prst="rect">
            <a:avLst/>
          </a:prstGeom>
        </p:spPr>
      </p:pic>
      <p:sp>
        <p:nvSpPr>
          <p:cNvPr id="20" name="TextBox 19"/>
          <p:cNvSpPr txBox="1"/>
          <p:nvPr/>
        </p:nvSpPr>
        <p:spPr>
          <a:xfrm>
            <a:off x="0" y="1556197"/>
            <a:ext cx="692758" cy="369332"/>
          </a:xfrm>
          <a:prstGeom prst="rect">
            <a:avLst/>
          </a:prstGeom>
          <a:noFill/>
        </p:spPr>
        <p:txBody>
          <a:bodyPr wrap="square" rtlCol="0">
            <a:spAutoFit/>
          </a:bodyPr>
          <a:lstStyle/>
          <a:p>
            <a:r>
              <a:rPr lang="en-US" b="1" dirty="0"/>
              <a:t>D</a:t>
            </a:r>
            <a:r>
              <a:rPr lang="en-US" b="1" dirty="0" smtClean="0"/>
              <a:t>.</a:t>
            </a:r>
            <a:endParaRPr lang="en-US" b="1" dirty="0"/>
          </a:p>
        </p:txBody>
      </p:sp>
      <p:pic>
        <p:nvPicPr>
          <p:cNvPr id="14" name="Picture 13" descr="ASD_rpkm_plots.pdf"/>
          <p:cNvPicPr>
            <a:picLocks noChangeAspect="1"/>
          </p:cNvPicPr>
          <p:nvPr/>
        </p:nvPicPr>
        <p:blipFill rotWithShape="1">
          <a:blip r:embed="rId5">
            <a:extLst>
              <a:ext uri="{28A0092B-C50C-407E-A947-70E740481C1C}">
                <a14:useLocalDpi xmlns:a14="http://schemas.microsoft.com/office/drawing/2010/main" val="0"/>
              </a:ext>
            </a:extLst>
          </a:blip>
          <a:srcRect l="50500" t="12159"/>
          <a:stretch/>
        </p:blipFill>
        <p:spPr>
          <a:xfrm>
            <a:off x="410143" y="3165658"/>
            <a:ext cx="6556948" cy="1454478"/>
          </a:xfrm>
          <a:prstGeom prst="rect">
            <a:avLst/>
          </a:prstGeom>
        </p:spPr>
      </p:pic>
      <p:pic>
        <p:nvPicPr>
          <p:cNvPr id="6" name="Picture 5" descr="SZ.CNV_rpkm_plots.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6322" y="4541699"/>
            <a:ext cx="5519330" cy="1655799"/>
          </a:xfrm>
          <a:prstGeom prst="rect">
            <a:avLst/>
          </a:prstGeom>
        </p:spPr>
      </p:pic>
      <p:pic>
        <p:nvPicPr>
          <p:cNvPr id="10" name="Picture 9" descr="BPAD_rpkm_plots.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6322" y="6044545"/>
            <a:ext cx="6623196" cy="1655799"/>
          </a:xfrm>
          <a:prstGeom prst="rect">
            <a:avLst/>
          </a:prstGeom>
        </p:spPr>
      </p:pic>
      <p:sp>
        <p:nvSpPr>
          <p:cNvPr id="19" name="TextBox 18"/>
          <p:cNvSpPr txBox="1"/>
          <p:nvPr/>
        </p:nvSpPr>
        <p:spPr>
          <a:xfrm>
            <a:off x="-4032" y="4435470"/>
            <a:ext cx="692758" cy="369332"/>
          </a:xfrm>
          <a:prstGeom prst="rect">
            <a:avLst/>
          </a:prstGeom>
          <a:noFill/>
        </p:spPr>
        <p:txBody>
          <a:bodyPr wrap="square" rtlCol="0">
            <a:spAutoFit/>
          </a:bodyPr>
          <a:lstStyle/>
          <a:p>
            <a:r>
              <a:rPr lang="en-US" b="1" dirty="0"/>
              <a:t>E</a:t>
            </a:r>
            <a:r>
              <a:rPr lang="en-US" b="1" dirty="0" smtClean="0"/>
              <a:t>.</a:t>
            </a:r>
            <a:endParaRPr lang="en-US" b="1" dirty="0"/>
          </a:p>
        </p:txBody>
      </p:sp>
      <p:sp>
        <p:nvSpPr>
          <p:cNvPr id="15" name="TextBox 14"/>
          <p:cNvSpPr txBox="1"/>
          <p:nvPr/>
        </p:nvSpPr>
        <p:spPr>
          <a:xfrm>
            <a:off x="-4032" y="5962479"/>
            <a:ext cx="692758" cy="369332"/>
          </a:xfrm>
          <a:prstGeom prst="rect">
            <a:avLst/>
          </a:prstGeom>
          <a:noFill/>
        </p:spPr>
        <p:txBody>
          <a:bodyPr wrap="square" rtlCol="0">
            <a:spAutoFit/>
          </a:bodyPr>
          <a:lstStyle/>
          <a:p>
            <a:r>
              <a:rPr lang="en-US" b="1" dirty="0"/>
              <a:t>F</a:t>
            </a:r>
            <a:r>
              <a:rPr lang="en-US" b="1" dirty="0" smtClean="0"/>
              <a:t>.</a:t>
            </a:r>
            <a:endParaRPr lang="en-US" b="1" dirty="0"/>
          </a:p>
        </p:txBody>
      </p:sp>
    </p:spTree>
    <p:extLst>
      <p:ext uri="{BB962C8B-B14F-4D97-AF65-F5344CB8AC3E}">
        <p14:creationId xmlns:p14="http://schemas.microsoft.com/office/powerpoint/2010/main" val="13238825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835" y="4092284"/>
            <a:ext cx="7772400" cy="646331"/>
          </a:xfrm>
          <a:prstGeom prst="rect">
            <a:avLst/>
          </a:prstGeom>
          <a:noFill/>
        </p:spPr>
        <p:txBody>
          <a:bodyPr wrap="square" rtlCol="0">
            <a:spAutoFit/>
          </a:bodyPr>
          <a:lstStyle/>
          <a:p>
            <a:r>
              <a:rPr lang="en-US" sz="1200" i="1" dirty="0" smtClean="0"/>
              <a:t>Supplementary Figure 8: ENCODE Sample Disease Gene Set Association</a:t>
            </a:r>
            <a:endParaRPr lang="en-US" sz="1200" dirty="0" smtClean="0">
              <a:effectLst/>
            </a:endParaRPr>
          </a:p>
          <a:p>
            <a:pPr marL="228600" indent="-228600">
              <a:buAutoNum type="alphaUcParenR"/>
            </a:pPr>
            <a:r>
              <a:rPr lang="en-US" sz="1200" dirty="0" smtClean="0"/>
              <a:t>MA plot showing the log</a:t>
            </a:r>
            <a:r>
              <a:rPr lang="en-US" sz="1200" baseline="-25000" dirty="0" smtClean="0"/>
              <a:t>2</a:t>
            </a:r>
            <a:r>
              <a:rPr lang="en-US" sz="1200" dirty="0" smtClean="0"/>
              <a:t> fold change between fractions (positive values indicate greater expression in nucleus) and mean normalized counts divided by 1000 for the 11 cell lines profiled by ENCODE. Red dots indicate FDR ≤ 0.05.</a:t>
            </a:r>
          </a:p>
        </p:txBody>
      </p:sp>
      <p:pic>
        <p:nvPicPr>
          <p:cNvPr id="3" name="Picture 2" descr="ENCODE_MAplots.pdf"/>
          <p:cNvPicPr>
            <a:picLocks noChangeAspect="1"/>
          </p:cNvPicPr>
          <p:nvPr/>
        </p:nvPicPr>
        <p:blipFill rotWithShape="1">
          <a:blip r:embed="rId3">
            <a:extLst>
              <a:ext uri="{28A0092B-C50C-407E-A947-70E740481C1C}">
                <a14:useLocalDpi xmlns:a14="http://schemas.microsoft.com/office/drawing/2010/main" val="0"/>
              </a:ext>
            </a:extLst>
          </a:blip>
          <a:srcRect l="-20569" r="100000"/>
          <a:stretch/>
        </p:blipFill>
        <p:spPr>
          <a:xfrm>
            <a:off x="-1598699" y="957783"/>
            <a:ext cx="1598699" cy="1059873"/>
          </a:xfrm>
          <a:prstGeom prst="rect">
            <a:avLst/>
          </a:prstGeom>
        </p:spPr>
      </p:pic>
      <p:grpSp>
        <p:nvGrpSpPr>
          <p:cNvPr id="11" name="Group 10"/>
          <p:cNvGrpSpPr/>
          <p:nvPr/>
        </p:nvGrpSpPr>
        <p:grpSpPr>
          <a:xfrm>
            <a:off x="310972" y="2017655"/>
            <a:ext cx="6749946" cy="1693415"/>
            <a:chOff x="268607" y="1678645"/>
            <a:chExt cx="6749946" cy="1693415"/>
          </a:xfrm>
        </p:grpSpPr>
        <p:pic>
          <p:nvPicPr>
            <p:cNvPr id="5" name="Picture 4" descr="ENCODE_MAplots.png"/>
            <p:cNvPicPr>
              <a:picLocks noChangeAspect="1"/>
            </p:cNvPicPr>
            <p:nvPr/>
          </p:nvPicPr>
          <p:blipFill rotWithShape="1">
            <a:blip r:embed="rId4">
              <a:extLst>
                <a:ext uri="{28A0092B-C50C-407E-A947-70E740481C1C}">
                  <a14:useLocalDpi xmlns:a14="http://schemas.microsoft.com/office/drawing/2010/main" val="0"/>
                </a:ext>
              </a:extLst>
            </a:blip>
            <a:srcRect l="52224" b="8828"/>
            <a:stretch/>
          </p:blipFill>
          <p:spPr>
            <a:xfrm>
              <a:off x="511170" y="1678645"/>
              <a:ext cx="6507383" cy="1693415"/>
            </a:xfrm>
            <a:prstGeom prst="rect">
              <a:avLst/>
            </a:prstGeom>
          </p:spPr>
        </p:pic>
        <p:sp>
          <p:nvSpPr>
            <p:cNvPr id="8" name="Rectangle 7"/>
            <p:cNvSpPr/>
            <p:nvPr/>
          </p:nvSpPr>
          <p:spPr>
            <a:xfrm>
              <a:off x="268607" y="2721174"/>
              <a:ext cx="271694" cy="156815"/>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0" name="Group 9"/>
          <p:cNvGrpSpPr/>
          <p:nvPr/>
        </p:nvGrpSpPr>
        <p:grpSpPr>
          <a:xfrm>
            <a:off x="144141" y="322190"/>
            <a:ext cx="7400321" cy="1716388"/>
            <a:chOff x="237355" y="427846"/>
            <a:chExt cx="7400321" cy="1716388"/>
          </a:xfrm>
        </p:grpSpPr>
        <p:grpSp>
          <p:nvGrpSpPr>
            <p:cNvPr id="7" name="Group 6"/>
            <p:cNvGrpSpPr/>
            <p:nvPr/>
          </p:nvGrpSpPr>
          <p:grpSpPr>
            <a:xfrm>
              <a:off x="237355" y="427846"/>
              <a:ext cx="7400321" cy="1695466"/>
              <a:chOff x="237355" y="427846"/>
              <a:chExt cx="7400321" cy="1695466"/>
            </a:xfrm>
          </p:grpSpPr>
          <p:pic>
            <p:nvPicPr>
              <p:cNvPr id="4" name="Picture 3" descr="ENCODE_MAplots.png"/>
              <p:cNvPicPr>
                <a:picLocks noChangeAspect="1"/>
              </p:cNvPicPr>
              <p:nvPr/>
            </p:nvPicPr>
            <p:blipFill rotWithShape="1">
              <a:blip r:embed="rId4">
                <a:extLst>
                  <a:ext uri="{28A0092B-C50C-407E-A947-70E740481C1C}">
                    <a14:useLocalDpi xmlns:a14="http://schemas.microsoft.com/office/drawing/2010/main" val="0"/>
                  </a:ext>
                </a:extLst>
              </a:blip>
              <a:srcRect l="-1" r="47156" b="8445"/>
              <a:stretch/>
            </p:blipFill>
            <p:spPr>
              <a:xfrm>
                <a:off x="237355" y="427846"/>
                <a:ext cx="7176297" cy="1695466"/>
              </a:xfrm>
              <a:prstGeom prst="rect">
                <a:avLst/>
              </a:prstGeom>
            </p:spPr>
          </p:pic>
          <p:sp>
            <p:nvSpPr>
              <p:cNvPr id="6" name="Rectangle 5"/>
              <p:cNvSpPr/>
              <p:nvPr/>
            </p:nvSpPr>
            <p:spPr>
              <a:xfrm>
                <a:off x="7365982" y="606239"/>
                <a:ext cx="271694" cy="1381180"/>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9" name="Rectangle 8"/>
            <p:cNvSpPr/>
            <p:nvPr/>
          </p:nvSpPr>
          <p:spPr>
            <a:xfrm>
              <a:off x="7374990" y="1987419"/>
              <a:ext cx="119294" cy="156815"/>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TextBox 11"/>
          <p:cNvSpPr txBox="1"/>
          <p:nvPr/>
        </p:nvSpPr>
        <p:spPr>
          <a:xfrm>
            <a:off x="-4032" y="195783"/>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18" name="TextBox 17"/>
          <p:cNvSpPr txBox="1"/>
          <p:nvPr/>
        </p:nvSpPr>
        <p:spPr>
          <a:xfrm>
            <a:off x="2429375" y="3716896"/>
            <a:ext cx="1817976" cy="246221"/>
          </a:xfrm>
          <a:prstGeom prst="rect">
            <a:avLst/>
          </a:prstGeom>
          <a:noFill/>
        </p:spPr>
        <p:txBody>
          <a:bodyPr wrap="none" rtlCol="0">
            <a:spAutoFit/>
          </a:bodyPr>
          <a:lstStyle/>
          <a:p>
            <a:r>
              <a:rPr lang="en-US" sz="1000" dirty="0"/>
              <a:t>Mean Normalized Counts/1000</a:t>
            </a:r>
          </a:p>
        </p:txBody>
      </p:sp>
      <p:pic>
        <p:nvPicPr>
          <p:cNvPr id="24" name="Picture 23" descr="ENCODE_MAplots.png"/>
          <p:cNvPicPr>
            <a:picLocks noChangeAspect="1"/>
          </p:cNvPicPr>
          <p:nvPr/>
        </p:nvPicPr>
        <p:blipFill rotWithShape="1">
          <a:blip r:embed="rId4">
            <a:extLst>
              <a:ext uri="{28A0092B-C50C-407E-A947-70E740481C1C}">
                <a14:useLocalDpi xmlns:a14="http://schemas.microsoft.com/office/drawing/2010/main" val="0"/>
              </a:ext>
            </a:extLst>
          </a:blip>
          <a:srcRect l="-1" t="12439" r="96557" b="8445"/>
          <a:stretch/>
        </p:blipFill>
        <p:spPr>
          <a:xfrm>
            <a:off x="149967" y="2251772"/>
            <a:ext cx="467569" cy="1465124"/>
          </a:xfrm>
          <a:prstGeom prst="rect">
            <a:avLst/>
          </a:prstGeom>
        </p:spPr>
      </p:pic>
    </p:spTree>
    <p:extLst>
      <p:ext uri="{BB962C8B-B14F-4D97-AF65-F5344CB8AC3E}">
        <p14:creationId xmlns:p14="http://schemas.microsoft.com/office/powerpoint/2010/main" val="673848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descr="sigLFC_byFractions_allGenes.pdf"/>
          <p:cNvPicPr>
            <a:picLocks noChangeAspect="1"/>
          </p:cNvPicPr>
          <p:nvPr/>
        </p:nvPicPr>
        <p:blipFill rotWithShape="1">
          <a:blip r:embed="rId2">
            <a:extLst>
              <a:ext uri="{28A0092B-C50C-407E-A947-70E740481C1C}">
                <a14:useLocalDpi xmlns:a14="http://schemas.microsoft.com/office/drawing/2010/main" val="0"/>
              </a:ext>
            </a:extLst>
          </a:blip>
          <a:srcRect r="22773"/>
          <a:stretch/>
        </p:blipFill>
        <p:spPr>
          <a:xfrm>
            <a:off x="2779758" y="582307"/>
            <a:ext cx="1404339" cy="1298886"/>
          </a:xfrm>
          <a:prstGeom prst="rect">
            <a:avLst/>
          </a:prstGeom>
        </p:spPr>
      </p:pic>
      <p:pic>
        <p:nvPicPr>
          <p:cNvPr id="30" name="Picture 29" descr="AdultIncrDecr_Fraction-LFCxFD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130" y="2065186"/>
            <a:ext cx="5783480" cy="1445870"/>
          </a:xfrm>
          <a:prstGeom prst="rect">
            <a:avLst/>
          </a:prstGeom>
        </p:spPr>
      </p:pic>
      <p:pic>
        <p:nvPicPr>
          <p:cNvPr id="29" name="Picture 28" descr="AdultRetainednExported_Age-LFCxFDR.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51385" y="569935"/>
            <a:ext cx="1835215" cy="1310868"/>
          </a:xfrm>
          <a:prstGeom prst="rect">
            <a:avLst/>
          </a:prstGeom>
        </p:spPr>
      </p:pic>
      <p:pic>
        <p:nvPicPr>
          <p:cNvPr id="2" name="Picture 1" descr="MA_Plot_Adult_polya.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8458" y="665350"/>
            <a:ext cx="1301300" cy="1293208"/>
          </a:xfrm>
          <a:prstGeom prst="rect">
            <a:avLst/>
          </a:prstGeom>
        </p:spPr>
      </p:pic>
      <p:pic>
        <p:nvPicPr>
          <p:cNvPr id="3" name="Picture 2" descr="MA_plot_prenatal_polyA_downsampled.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7158" y="665350"/>
            <a:ext cx="1301300" cy="1293208"/>
          </a:xfrm>
          <a:prstGeom prst="rect">
            <a:avLst/>
          </a:prstGeom>
        </p:spPr>
      </p:pic>
      <p:sp>
        <p:nvSpPr>
          <p:cNvPr id="6" name="TextBox 5"/>
          <p:cNvSpPr txBox="1"/>
          <p:nvPr/>
        </p:nvSpPr>
        <p:spPr>
          <a:xfrm>
            <a:off x="0" y="3689527"/>
            <a:ext cx="7772400" cy="1569660"/>
          </a:xfrm>
          <a:prstGeom prst="rect">
            <a:avLst/>
          </a:prstGeom>
          <a:noFill/>
        </p:spPr>
        <p:txBody>
          <a:bodyPr wrap="square" rtlCol="0">
            <a:spAutoFit/>
          </a:bodyPr>
          <a:lstStyle/>
          <a:p>
            <a:r>
              <a:rPr lang="en-US" sz="1200" i="1" dirty="0" smtClean="0"/>
              <a:t>Figure 2: </a:t>
            </a:r>
            <a:r>
              <a:rPr lang="en-US" sz="1200" i="1" dirty="0"/>
              <a:t>Prenatal and adult human cortex show distinct patterns of RNA localization across the nuclear </a:t>
            </a:r>
            <a:r>
              <a:rPr lang="en-US" sz="1200" i="1" dirty="0" smtClean="0"/>
              <a:t>membrane</a:t>
            </a:r>
            <a:r>
              <a:rPr lang="en-US" sz="1200" dirty="0" smtClean="0"/>
              <a:t>.</a:t>
            </a:r>
            <a:r>
              <a:rPr lang="en-US" sz="1200" i="1" dirty="0" smtClean="0"/>
              <a:t> </a:t>
            </a:r>
          </a:p>
          <a:p>
            <a:pPr marL="228600" indent="-228600">
              <a:buAutoNum type="alphaUcParenR"/>
            </a:pPr>
            <a:r>
              <a:rPr lang="en-US" sz="1200" dirty="0" smtClean="0">
                <a:effectLst/>
              </a:rPr>
              <a:t>MA plots of prenatal and adult gene expression differences across fraction. Red dots </a:t>
            </a:r>
            <a:r>
              <a:rPr lang="en-US" sz="1200" dirty="0"/>
              <a:t>indicate </a:t>
            </a:r>
            <a:r>
              <a:rPr lang="en-US" sz="1200" dirty="0" smtClean="0"/>
              <a:t>FDR</a:t>
            </a:r>
            <a:r>
              <a:rPr lang="en-US" sz="1200" dirty="0"/>
              <a:t>≤</a:t>
            </a:r>
            <a:r>
              <a:rPr lang="en-US" sz="1200" dirty="0" smtClean="0"/>
              <a:t>0.05.</a:t>
            </a:r>
          </a:p>
          <a:p>
            <a:pPr marL="228600" indent="-228600">
              <a:buAutoNum type="alphaUcParenR"/>
            </a:pPr>
            <a:r>
              <a:rPr lang="en-US" sz="1200" dirty="0" smtClean="0"/>
              <a:t>Log</a:t>
            </a:r>
            <a:r>
              <a:rPr lang="en-US" sz="1200" baseline="-25000" dirty="0" smtClean="0"/>
              <a:t>2</a:t>
            </a:r>
            <a:r>
              <a:rPr lang="en-US" sz="1200" dirty="0" smtClean="0"/>
              <a:t> fold change (LFC) of gene expression across fraction in adult “</a:t>
            </a:r>
            <a:r>
              <a:rPr lang="en-US" sz="1200" dirty="0" err="1" smtClean="0"/>
              <a:t>PolyA</a:t>
            </a:r>
            <a:r>
              <a:rPr lang="en-US" sz="1200" dirty="0" smtClean="0"/>
              <a:t>” samples plotted against prenatal “</a:t>
            </a:r>
            <a:r>
              <a:rPr lang="en-US" sz="1200" dirty="0" err="1" smtClean="0"/>
              <a:t>PolyA</a:t>
            </a:r>
            <a:r>
              <a:rPr lang="en-US" sz="1200" dirty="0" smtClean="0"/>
              <a:t>” samples. Black dots indicate genes with agreeing sign, and gray indicate a change in LFC direction.</a:t>
            </a:r>
          </a:p>
          <a:p>
            <a:pPr marL="228600" indent="-228600">
              <a:buAutoNum type="alphaUcParenR"/>
            </a:pPr>
            <a:r>
              <a:rPr lang="en-US" sz="1200" dirty="0" smtClean="0"/>
              <a:t>LFC </a:t>
            </a:r>
            <a:r>
              <a:rPr lang="en-US" sz="1200" dirty="0"/>
              <a:t>of </a:t>
            </a:r>
            <a:r>
              <a:rPr lang="en-US" sz="1200" dirty="0" smtClean="0"/>
              <a:t>gene expression by age in cytoplasmic and nuclear RNA in genes higher expressed in nuclear or cytoplasmic RNA in adult samples, stratified by FDR threshold. </a:t>
            </a:r>
          </a:p>
          <a:p>
            <a:pPr marL="228600" indent="-228600">
              <a:buFontTx/>
              <a:buAutoNum type="alphaUcParenR"/>
            </a:pPr>
            <a:r>
              <a:rPr lang="en-US" sz="1200" dirty="0" smtClean="0"/>
              <a:t>LFC </a:t>
            </a:r>
            <a:r>
              <a:rPr lang="en-US" sz="1200" dirty="0"/>
              <a:t>of </a:t>
            </a:r>
            <a:r>
              <a:rPr lang="en-US" sz="1200" dirty="0" smtClean="0"/>
              <a:t>gene expression </a:t>
            </a:r>
            <a:r>
              <a:rPr lang="en-US" sz="1200" dirty="0"/>
              <a:t>by </a:t>
            </a:r>
            <a:r>
              <a:rPr lang="en-US" sz="1200" dirty="0" smtClean="0"/>
              <a:t>fraction in adult samples in groups of genes with increasing or decreasing expression over development, </a:t>
            </a:r>
            <a:r>
              <a:rPr lang="en-US" sz="1200" dirty="0"/>
              <a:t>stratified by false discover rate threshold. </a:t>
            </a:r>
          </a:p>
        </p:txBody>
      </p:sp>
      <p:sp>
        <p:nvSpPr>
          <p:cNvPr id="14" name="TextBox 13"/>
          <p:cNvSpPr txBox="1"/>
          <p:nvPr/>
        </p:nvSpPr>
        <p:spPr>
          <a:xfrm>
            <a:off x="4184097" y="305190"/>
            <a:ext cx="692758" cy="369332"/>
          </a:xfrm>
          <a:prstGeom prst="rect">
            <a:avLst/>
          </a:prstGeom>
          <a:noFill/>
        </p:spPr>
        <p:txBody>
          <a:bodyPr wrap="square" rtlCol="0">
            <a:spAutoFit/>
          </a:bodyPr>
          <a:lstStyle/>
          <a:p>
            <a:r>
              <a:rPr lang="en-US" b="1" dirty="0"/>
              <a:t>C</a:t>
            </a:r>
            <a:r>
              <a:rPr lang="en-US" b="1" dirty="0" smtClean="0"/>
              <a:t>.</a:t>
            </a:r>
            <a:endParaRPr lang="en-US" b="1" dirty="0"/>
          </a:p>
        </p:txBody>
      </p:sp>
      <p:sp>
        <p:nvSpPr>
          <p:cNvPr id="13" name="TextBox 12"/>
          <p:cNvSpPr txBox="1"/>
          <p:nvPr/>
        </p:nvSpPr>
        <p:spPr>
          <a:xfrm>
            <a:off x="2633847" y="302199"/>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12" name="TextBox 11"/>
          <p:cNvSpPr txBox="1"/>
          <p:nvPr/>
        </p:nvSpPr>
        <p:spPr>
          <a:xfrm>
            <a:off x="147960" y="305190"/>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16" name="TextBox 15"/>
          <p:cNvSpPr txBox="1"/>
          <p:nvPr/>
        </p:nvSpPr>
        <p:spPr>
          <a:xfrm>
            <a:off x="147960" y="1958559"/>
            <a:ext cx="692758" cy="369332"/>
          </a:xfrm>
          <a:prstGeom prst="rect">
            <a:avLst/>
          </a:prstGeom>
          <a:noFill/>
        </p:spPr>
        <p:txBody>
          <a:bodyPr wrap="square" rtlCol="0">
            <a:spAutoFit/>
          </a:bodyPr>
          <a:lstStyle/>
          <a:p>
            <a:r>
              <a:rPr lang="en-US" b="1" dirty="0" smtClean="0"/>
              <a:t>D.</a:t>
            </a:r>
            <a:endParaRPr lang="en-US" b="1" dirty="0"/>
          </a:p>
        </p:txBody>
      </p:sp>
      <p:sp>
        <p:nvSpPr>
          <p:cNvPr id="8" name="TextBox 7"/>
          <p:cNvSpPr txBox="1"/>
          <p:nvPr/>
        </p:nvSpPr>
        <p:spPr>
          <a:xfrm>
            <a:off x="5716393" y="859188"/>
            <a:ext cx="751656" cy="261610"/>
          </a:xfrm>
          <a:prstGeom prst="rect">
            <a:avLst/>
          </a:prstGeom>
          <a:noFill/>
        </p:spPr>
        <p:txBody>
          <a:bodyPr wrap="square" rtlCol="0">
            <a:spAutoFit/>
          </a:bodyPr>
          <a:lstStyle/>
          <a:p>
            <a:r>
              <a:rPr lang="en-US" sz="1100" b="1" dirty="0" smtClean="0">
                <a:sym typeface="Wingdings"/>
              </a:rPr>
              <a:t>Prenatal</a:t>
            </a:r>
            <a:endParaRPr lang="en-US" sz="1100" b="1" dirty="0"/>
          </a:p>
        </p:txBody>
      </p:sp>
      <p:sp>
        <p:nvSpPr>
          <p:cNvPr id="19" name="TextBox 18"/>
          <p:cNvSpPr txBox="1"/>
          <p:nvPr/>
        </p:nvSpPr>
        <p:spPr>
          <a:xfrm>
            <a:off x="5722875" y="1454887"/>
            <a:ext cx="541060" cy="261610"/>
          </a:xfrm>
          <a:prstGeom prst="rect">
            <a:avLst/>
          </a:prstGeom>
          <a:noFill/>
        </p:spPr>
        <p:txBody>
          <a:bodyPr wrap="square" rtlCol="0">
            <a:spAutoFit/>
          </a:bodyPr>
          <a:lstStyle/>
          <a:p>
            <a:r>
              <a:rPr lang="en-US" sz="1100" b="1" dirty="0" smtClean="0">
                <a:sym typeface="Wingdings"/>
              </a:rPr>
              <a:t>Adult</a:t>
            </a:r>
            <a:endParaRPr lang="en-US" sz="1100" b="1" dirty="0"/>
          </a:p>
        </p:txBody>
      </p:sp>
      <p:sp>
        <p:nvSpPr>
          <p:cNvPr id="20" name="TextBox 19"/>
          <p:cNvSpPr txBox="1"/>
          <p:nvPr/>
        </p:nvSpPr>
        <p:spPr>
          <a:xfrm>
            <a:off x="5297708" y="2223882"/>
            <a:ext cx="835883" cy="261610"/>
          </a:xfrm>
          <a:prstGeom prst="rect">
            <a:avLst/>
          </a:prstGeom>
          <a:noFill/>
        </p:spPr>
        <p:txBody>
          <a:bodyPr wrap="square" rtlCol="0">
            <a:spAutoFit/>
          </a:bodyPr>
          <a:lstStyle/>
          <a:p>
            <a:r>
              <a:rPr lang="en-US" sz="1100" b="1" dirty="0" smtClean="0">
                <a:sym typeface="Wingdings"/>
              </a:rPr>
              <a:t>Nucleus</a:t>
            </a:r>
            <a:endParaRPr lang="en-US" sz="1100" b="1" dirty="0"/>
          </a:p>
        </p:txBody>
      </p:sp>
      <p:sp>
        <p:nvSpPr>
          <p:cNvPr id="21" name="TextBox 20"/>
          <p:cNvSpPr txBox="1"/>
          <p:nvPr/>
        </p:nvSpPr>
        <p:spPr>
          <a:xfrm>
            <a:off x="5284751" y="2946280"/>
            <a:ext cx="965483" cy="261610"/>
          </a:xfrm>
          <a:prstGeom prst="rect">
            <a:avLst/>
          </a:prstGeom>
          <a:noFill/>
        </p:spPr>
        <p:txBody>
          <a:bodyPr wrap="square" rtlCol="0">
            <a:spAutoFit/>
          </a:bodyPr>
          <a:lstStyle/>
          <a:p>
            <a:r>
              <a:rPr lang="en-US" sz="1100" b="1" dirty="0" smtClean="0">
                <a:sym typeface="Wingdings"/>
              </a:rPr>
              <a:t>Cytoplasm</a:t>
            </a:r>
            <a:endParaRPr lang="en-US" sz="1100" b="1" dirty="0"/>
          </a:p>
        </p:txBody>
      </p:sp>
      <p:sp>
        <p:nvSpPr>
          <p:cNvPr id="11" name="Up Arrow 10"/>
          <p:cNvSpPr/>
          <p:nvPr/>
        </p:nvSpPr>
        <p:spPr>
          <a:xfrm>
            <a:off x="5735833" y="946148"/>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Up Arrow 21"/>
          <p:cNvSpPr/>
          <p:nvPr/>
        </p:nvSpPr>
        <p:spPr>
          <a:xfrm>
            <a:off x="5735833" y="1539144"/>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Up Arrow 22"/>
          <p:cNvSpPr/>
          <p:nvPr/>
        </p:nvSpPr>
        <p:spPr>
          <a:xfrm>
            <a:off x="5304191" y="2310655"/>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24" name="Up Arrow 23"/>
          <p:cNvSpPr/>
          <p:nvPr/>
        </p:nvSpPr>
        <p:spPr>
          <a:xfrm>
            <a:off x="5297708" y="3026760"/>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927283" y="823797"/>
            <a:ext cx="579121" cy="215444"/>
          </a:xfrm>
          <a:prstGeom prst="rect">
            <a:avLst/>
          </a:prstGeom>
          <a:noFill/>
        </p:spPr>
        <p:txBody>
          <a:bodyPr wrap="square" rtlCol="0">
            <a:spAutoFit/>
          </a:bodyPr>
          <a:lstStyle/>
          <a:p>
            <a:r>
              <a:rPr lang="en-US" sz="800" b="1" dirty="0" smtClean="0">
                <a:sym typeface="Wingdings"/>
              </a:rPr>
              <a:t>Nucleus</a:t>
            </a:r>
            <a:endParaRPr lang="en-US" sz="800" b="1" dirty="0"/>
          </a:p>
        </p:txBody>
      </p:sp>
      <p:sp>
        <p:nvSpPr>
          <p:cNvPr id="32" name="Up Arrow 31"/>
          <p:cNvSpPr/>
          <p:nvPr/>
        </p:nvSpPr>
        <p:spPr>
          <a:xfrm>
            <a:off x="956983" y="899989"/>
            <a:ext cx="53505" cy="80227"/>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TextBox 32"/>
          <p:cNvSpPr txBox="1"/>
          <p:nvPr/>
        </p:nvSpPr>
        <p:spPr>
          <a:xfrm>
            <a:off x="824120" y="1504803"/>
            <a:ext cx="642316" cy="215444"/>
          </a:xfrm>
          <a:prstGeom prst="rect">
            <a:avLst/>
          </a:prstGeom>
          <a:noFill/>
        </p:spPr>
        <p:txBody>
          <a:bodyPr wrap="square" rtlCol="0">
            <a:spAutoFit/>
          </a:bodyPr>
          <a:lstStyle/>
          <a:p>
            <a:r>
              <a:rPr lang="en-US" sz="800" b="1" dirty="0" smtClean="0">
                <a:sym typeface="Wingdings"/>
              </a:rPr>
              <a:t>Cytoplasm</a:t>
            </a:r>
            <a:endParaRPr lang="en-US" sz="800" b="1" dirty="0"/>
          </a:p>
        </p:txBody>
      </p:sp>
      <p:sp>
        <p:nvSpPr>
          <p:cNvPr id="36" name="Up Arrow 35"/>
          <p:cNvSpPr/>
          <p:nvPr/>
        </p:nvSpPr>
        <p:spPr>
          <a:xfrm>
            <a:off x="854994" y="1579807"/>
            <a:ext cx="53505" cy="80227"/>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6273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IR_sig_group_density_byFraction.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3470" y="229176"/>
            <a:ext cx="1564595" cy="1564595"/>
          </a:xfrm>
          <a:prstGeom prst="rect">
            <a:avLst/>
          </a:prstGeom>
        </p:spPr>
      </p:pic>
      <p:pic>
        <p:nvPicPr>
          <p:cNvPr id="6" name="Picture 5" descr="percent_introns_byIRRatio_greaterthan5perc_QC_introns.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5992" y="155738"/>
            <a:ext cx="2528607" cy="1580379"/>
          </a:xfrm>
          <a:prstGeom prst="rect">
            <a:avLst/>
          </a:prstGeom>
        </p:spPr>
      </p:pic>
      <p:pic>
        <p:nvPicPr>
          <p:cNvPr id="5" name="Picture 4" descr="proportion_junction_reads_downsampled.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3520" y="585262"/>
            <a:ext cx="2426618" cy="1141938"/>
          </a:xfrm>
          <a:prstGeom prst="rect">
            <a:avLst/>
          </a:prstGeom>
        </p:spPr>
      </p:pic>
      <p:sp>
        <p:nvSpPr>
          <p:cNvPr id="3" name="TextBox 2"/>
          <p:cNvSpPr txBox="1"/>
          <p:nvPr/>
        </p:nvSpPr>
        <p:spPr>
          <a:xfrm>
            <a:off x="172720" y="232284"/>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4" name="TextBox 3"/>
          <p:cNvSpPr txBox="1"/>
          <p:nvPr/>
        </p:nvSpPr>
        <p:spPr>
          <a:xfrm>
            <a:off x="2466089" y="232284"/>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9" name="TextBox 8"/>
          <p:cNvSpPr txBox="1"/>
          <p:nvPr/>
        </p:nvSpPr>
        <p:spPr>
          <a:xfrm>
            <a:off x="5211014" y="217716"/>
            <a:ext cx="692758" cy="369332"/>
          </a:xfrm>
          <a:prstGeom prst="rect">
            <a:avLst/>
          </a:prstGeom>
          <a:noFill/>
        </p:spPr>
        <p:txBody>
          <a:bodyPr wrap="square" rtlCol="0">
            <a:spAutoFit/>
          </a:bodyPr>
          <a:lstStyle/>
          <a:p>
            <a:r>
              <a:rPr lang="en-US" b="1" dirty="0"/>
              <a:t>C</a:t>
            </a:r>
            <a:r>
              <a:rPr lang="en-US" b="1" dirty="0" smtClean="0"/>
              <a:t>.</a:t>
            </a:r>
            <a:endParaRPr lang="en-US" b="1" dirty="0"/>
          </a:p>
        </p:txBody>
      </p:sp>
      <p:grpSp>
        <p:nvGrpSpPr>
          <p:cNvPr id="19" name="Group 18"/>
          <p:cNvGrpSpPr/>
          <p:nvPr/>
        </p:nvGrpSpPr>
        <p:grpSpPr>
          <a:xfrm>
            <a:off x="189694" y="1749328"/>
            <a:ext cx="2797900" cy="1762802"/>
            <a:chOff x="-116971" y="1353125"/>
            <a:chExt cx="2589932" cy="1545818"/>
          </a:xfrm>
        </p:grpSpPr>
        <p:pic>
          <p:nvPicPr>
            <p:cNvPr id="17" name="Picture 16" descr="RNA_localization_byIRratio.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433" y="1397568"/>
              <a:ext cx="2101925" cy="1501375"/>
            </a:xfrm>
            <a:prstGeom prst="rect">
              <a:avLst/>
            </a:prstGeom>
          </p:spPr>
        </p:pic>
        <p:sp>
          <p:nvSpPr>
            <p:cNvPr id="11" name="TextBox 10"/>
            <p:cNvSpPr txBox="1"/>
            <p:nvPr/>
          </p:nvSpPr>
          <p:spPr>
            <a:xfrm>
              <a:off x="-116971" y="1353125"/>
              <a:ext cx="692758" cy="369332"/>
            </a:xfrm>
            <a:prstGeom prst="rect">
              <a:avLst/>
            </a:prstGeom>
            <a:noFill/>
          </p:spPr>
          <p:txBody>
            <a:bodyPr wrap="square" rtlCol="0">
              <a:spAutoFit/>
            </a:bodyPr>
            <a:lstStyle/>
            <a:p>
              <a:r>
                <a:rPr lang="en-US" b="1" dirty="0"/>
                <a:t>D</a:t>
              </a:r>
              <a:r>
                <a:rPr lang="en-US" b="1" dirty="0" smtClean="0"/>
                <a:t>.</a:t>
              </a:r>
              <a:endParaRPr lang="en-US" b="1" dirty="0"/>
            </a:p>
          </p:txBody>
        </p:sp>
        <p:sp>
          <p:nvSpPr>
            <p:cNvPr id="13" name="TextBox 12"/>
            <p:cNvSpPr txBox="1"/>
            <p:nvPr/>
          </p:nvSpPr>
          <p:spPr>
            <a:xfrm>
              <a:off x="1507478" y="1609480"/>
              <a:ext cx="835883" cy="229408"/>
            </a:xfrm>
            <a:prstGeom prst="rect">
              <a:avLst/>
            </a:prstGeom>
            <a:noFill/>
          </p:spPr>
          <p:txBody>
            <a:bodyPr wrap="square" rtlCol="0">
              <a:spAutoFit/>
            </a:bodyPr>
            <a:lstStyle/>
            <a:p>
              <a:r>
                <a:rPr lang="en-US" sz="1100" b="1" dirty="0" smtClean="0">
                  <a:sym typeface="Wingdings"/>
                </a:rPr>
                <a:t>Nucleus</a:t>
              </a:r>
              <a:endParaRPr lang="en-US" sz="1100" b="1" dirty="0"/>
            </a:p>
          </p:txBody>
        </p:sp>
        <p:sp>
          <p:nvSpPr>
            <p:cNvPr id="14" name="TextBox 13"/>
            <p:cNvSpPr txBox="1"/>
            <p:nvPr/>
          </p:nvSpPr>
          <p:spPr>
            <a:xfrm>
              <a:off x="1507478" y="2462914"/>
              <a:ext cx="965483" cy="229408"/>
            </a:xfrm>
            <a:prstGeom prst="rect">
              <a:avLst/>
            </a:prstGeom>
            <a:noFill/>
          </p:spPr>
          <p:txBody>
            <a:bodyPr wrap="square" rtlCol="0">
              <a:spAutoFit/>
            </a:bodyPr>
            <a:lstStyle/>
            <a:p>
              <a:r>
                <a:rPr lang="en-US" sz="1100" b="1" dirty="0" smtClean="0">
                  <a:sym typeface="Wingdings"/>
                </a:rPr>
                <a:t>Cytoplasm</a:t>
              </a:r>
              <a:endParaRPr lang="en-US" sz="1100" b="1" dirty="0"/>
            </a:p>
          </p:txBody>
        </p:sp>
        <p:sp>
          <p:nvSpPr>
            <p:cNvPr id="15" name="Up Arrow 14"/>
            <p:cNvSpPr/>
            <p:nvPr/>
          </p:nvSpPr>
          <p:spPr>
            <a:xfrm>
              <a:off x="1513961" y="1669525"/>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16" name="Up Arrow 15"/>
            <p:cNvSpPr/>
            <p:nvPr/>
          </p:nvSpPr>
          <p:spPr>
            <a:xfrm>
              <a:off x="1520435" y="2525574"/>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TextBox 1"/>
          <p:cNvSpPr txBox="1"/>
          <p:nvPr/>
        </p:nvSpPr>
        <p:spPr>
          <a:xfrm>
            <a:off x="2" y="3664447"/>
            <a:ext cx="7772398" cy="3231653"/>
          </a:xfrm>
          <a:prstGeom prst="rect">
            <a:avLst/>
          </a:prstGeom>
          <a:noFill/>
        </p:spPr>
        <p:txBody>
          <a:bodyPr wrap="square" rtlCol="0">
            <a:spAutoFit/>
          </a:bodyPr>
          <a:lstStyle/>
          <a:p>
            <a:r>
              <a:rPr lang="en-US" sz="1200" i="1" dirty="0"/>
              <a:t>Figure </a:t>
            </a:r>
            <a:r>
              <a:rPr lang="en-US" sz="1200" i="1" dirty="0" smtClean="0"/>
              <a:t>3: Intron retention patterns in prenatal </a:t>
            </a:r>
            <a:r>
              <a:rPr lang="en-US" sz="1200" i="1" dirty="0"/>
              <a:t>and adult human cortex </a:t>
            </a:r>
            <a:r>
              <a:rPr lang="en-US" sz="1200" i="1" dirty="0" smtClean="0"/>
              <a:t>associate with RNA distribution</a:t>
            </a:r>
            <a:r>
              <a:rPr lang="en-US" sz="1200" dirty="0" smtClean="0"/>
              <a:t>.</a:t>
            </a:r>
            <a:r>
              <a:rPr lang="en-US" sz="1200" i="1" dirty="0" smtClean="0"/>
              <a:t> </a:t>
            </a:r>
            <a:endParaRPr lang="en-US" sz="1200" i="1" dirty="0"/>
          </a:p>
          <a:p>
            <a:pPr marL="228600" indent="-228600">
              <a:buAutoNum type="alphaUcParenR"/>
            </a:pPr>
            <a:r>
              <a:rPr lang="en-US" sz="1200" dirty="0" smtClean="0"/>
              <a:t>Proportion of junction reads per sample by group. Prenatal cortex has a higher proportion of splice junctions than adult, and although </a:t>
            </a:r>
            <a:r>
              <a:rPr lang="en-US" sz="1200" dirty="0" err="1"/>
              <a:t>R</a:t>
            </a:r>
            <a:r>
              <a:rPr lang="en-US" sz="1200" dirty="0" err="1" smtClean="0"/>
              <a:t>ibozero</a:t>
            </a:r>
            <a:r>
              <a:rPr lang="en-US" sz="1200" dirty="0" smtClean="0"/>
              <a:t> samples have a lower proportion of junctions in nuclear samples, </a:t>
            </a:r>
            <a:r>
              <a:rPr lang="en-US" sz="1200" dirty="0" err="1"/>
              <a:t>P</a:t>
            </a:r>
            <a:r>
              <a:rPr lang="en-US" sz="1200" dirty="0" err="1" smtClean="0"/>
              <a:t>olyA</a:t>
            </a:r>
            <a:r>
              <a:rPr lang="en-US" sz="1200" dirty="0" smtClean="0"/>
              <a:t> samples show non-significantly different proportions between fractions. </a:t>
            </a:r>
          </a:p>
          <a:p>
            <a:pPr marL="228600" indent="-228600">
              <a:buAutoNum type="alphaUcParenR"/>
            </a:pPr>
            <a:r>
              <a:rPr lang="en-US" sz="1200" dirty="0" smtClean="0"/>
              <a:t>Percentage of introns passing QC in all groups with an intron retention (IR) percentage above each threshold in at least one sample of each group.</a:t>
            </a:r>
          </a:p>
          <a:p>
            <a:pPr marL="228600" indent="-228600">
              <a:buAutoNum type="alphaUcParenR"/>
            </a:pPr>
            <a:r>
              <a:rPr lang="en-US" sz="1200" dirty="0" smtClean="0"/>
              <a:t>Density plot of maximum IR ratios per genes differentially expressed by fraction (FDR</a:t>
            </a:r>
            <a:r>
              <a:rPr lang="en-US" sz="1200" dirty="0"/>
              <a:t>≤</a:t>
            </a:r>
            <a:r>
              <a:rPr lang="en-US" sz="1200" dirty="0" smtClean="0"/>
              <a:t>0.05) in </a:t>
            </a:r>
            <a:r>
              <a:rPr lang="en-US" sz="1200" dirty="0" err="1" smtClean="0"/>
              <a:t>PolyA</a:t>
            </a:r>
            <a:r>
              <a:rPr lang="en-US" sz="1200" dirty="0" smtClean="0"/>
              <a:t> samples. Colors are stratified by fraction and age of the sample. Solid lines indicate genes higher expressed in cytoplasmic RNA in both ages, while dotted lines indicate higher expression in nuclear RNA in both ages. </a:t>
            </a:r>
          </a:p>
          <a:p>
            <a:pPr marL="228600" indent="-228600">
              <a:buFontTx/>
              <a:buAutoNum type="alphaUcParenR"/>
            </a:pPr>
            <a:r>
              <a:rPr lang="en-US" sz="1200" dirty="0"/>
              <a:t>Log2 Fold Change (LFC) of gene expression by </a:t>
            </a:r>
            <a:r>
              <a:rPr lang="en-US" sz="1200" dirty="0" smtClean="0"/>
              <a:t>fraction measured </a:t>
            </a:r>
            <a:r>
              <a:rPr lang="en-US" sz="1200" dirty="0"/>
              <a:t>in </a:t>
            </a:r>
            <a:r>
              <a:rPr lang="en-US" sz="1200" dirty="0" smtClean="0"/>
              <a:t>adult (</a:t>
            </a:r>
            <a:r>
              <a:rPr lang="en-US" sz="1200" dirty="0"/>
              <a:t>left panel) and </a:t>
            </a:r>
            <a:r>
              <a:rPr lang="en-US" sz="1200" dirty="0" smtClean="0"/>
              <a:t>prenatal cortex </a:t>
            </a:r>
            <a:r>
              <a:rPr lang="en-US" sz="1200" dirty="0"/>
              <a:t>(right panel) for genes containing introns passing QC. The genes are stratified by whether they include an intron with greater than 0.1 IR ratio or not, and whether the gene is significantly differentially expressed by </a:t>
            </a:r>
            <a:r>
              <a:rPr lang="en-US" sz="1200" dirty="0" smtClean="0"/>
              <a:t>fraction (FDR</a:t>
            </a:r>
            <a:r>
              <a:rPr lang="en-US" sz="1200" dirty="0"/>
              <a:t>≤</a:t>
            </a:r>
            <a:r>
              <a:rPr lang="en-US" sz="1200" dirty="0" smtClean="0"/>
              <a:t>0.05</a:t>
            </a:r>
            <a:r>
              <a:rPr lang="en-US" sz="1200" dirty="0"/>
              <a:t>)</a:t>
            </a:r>
            <a:r>
              <a:rPr lang="en-US" sz="1200" dirty="0" smtClean="0"/>
              <a:t>. Positive LFC indicates higher expression in nuclear RNA.</a:t>
            </a:r>
          </a:p>
          <a:p>
            <a:pPr marL="228600" indent="-228600">
              <a:buFontTx/>
              <a:buAutoNum type="alphaUcParenR"/>
            </a:pPr>
            <a:r>
              <a:rPr lang="en-US" sz="1200" dirty="0" smtClean="0"/>
              <a:t>Overlap of individual introns that were differentially expressed by fraction or age (</a:t>
            </a:r>
            <a:r>
              <a:rPr lang="en-US" sz="1200" dirty="0"/>
              <a:t>FDR≤</a:t>
            </a:r>
            <a:r>
              <a:rPr lang="en-US" sz="1200" dirty="0" smtClean="0"/>
              <a:t>0.05).</a:t>
            </a:r>
            <a:endParaRPr lang="en-US" sz="1200" dirty="0"/>
          </a:p>
          <a:p>
            <a:pPr marL="228600" indent="-228600">
              <a:buFontTx/>
              <a:buAutoNum type="alphaUcParenR"/>
            </a:pPr>
            <a:r>
              <a:rPr lang="en-US" sz="1200" dirty="0" smtClean="0"/>
              <a:t>LFC </a:t>
            </a:r>
            <a:r>
              <a:rPr lang="en-US" sz="1200" dirty="0"/>
              <a:t>of </a:t>
            </a:r>
            <a:r>
              <a:rPr lang="en-US" sz="1200" dirty="0" smtClean="0"/>
              <a:t>expression </a:t>
            </a:r>
            <a:r>
              <a:rPr lang="en-US" sz="1200" dirty="0"/>
              <a:t>by </a:t>
            </a:r>
            <a:r>
              <a:rPr lang="en-US" sz="1200" dirty="0" smtClean="0"/>
              <a:t>age in genes containing an intron differentially expressed by fraction </a:t>
            </a:r>
            <a:r>
              <a:rPr lang="en-US" sz="1200" dirty="0"/>
              <a:t>(FDR≤0.05</a:t>
            </a:r>
            <a:r>
              <a:rPr lang="en-US" sz="1200" dirty="0" smtClean="0"/>
              <a:t>) in adult (left panel) and prenatal (right panel) cortex. Gene expression LFC is stratified by whether the comparison was made between ages in cytoplasm or nucleus, and FDR. Positive LFC indicates higher expression in prenatal cortex.</a:t>
            </a:r>
            <a:endParaRPr lang="en-US" sz="1200" dirty="0"/>
          </a:p>
        </p:txBody>
      </p:sp>
      <p:pic>
        <p:nvPicPr>
          <p:cNvPr id="7" name="Picture 6" descr="dIR_sig_byFrac_byAge.pdf"/>
          <p:cNvPicPr>
            <a:picLocks noChangeAspect="1"/>
          </p:cNvPicPr>
          <p:nvPr/>
        </p:nvPicPr>
        <p:blipFill rotWithShape="1">
          <a:blip r:embed="rId6">
            <a:extLst>
              <a:ext uri="{28A0092B-C50C-407E-A947-70E740481C1C}">
                <a14:useLocalDpi xmlns:a14="http://schemas.microsoft.com/office/drawing/2010/main" val="0"/>
              </a:ext>
            </a:extLst>
          </a:blip>
          <a:srcRect l="31559" t="14388" b="13404"/>
          <a:stretch/>
        </p:blipFill>
        <p:spPr>
          <a:xfrm rot="5400000">
            <a:off x="3000018" y="1543862"/>
            <a:ext cx="1664240" cy="2272293"/>
          </a:xfrm>
          <a:prstGeom prst="rect">
            <a:avLst/>
          </a:prstGeom>
        </p:spPr>
      </p:pic>
      <p:sp>
        <p:nvSpPr>
          <p:cNvPr id="18" name="TextBox 17"/>
          <p:cNvSpPr txBox="1"/>
          <p:nvPr/>
        </p:nvSpPr>
        <p:spPr>
          <a:xfrm>
            <a:off x="2551279" y="1794455"/>
            <a:ext cx="692758" cy="369332"/>
          </a:xfrm>
          <a:prstGeom prst="rect">
            <a:avLst/>
          </a:prstGeom>
          <a:noFill/>
        </p:spPr>
        <p:txBody>
          <a:bodyPr wrap="square" rtlCol="0">
            <a:spAutoFit/>
          </a:bodyPr>
          <a:lstStyle/>
          <a:p>
            <a:r>
              <a:rPr lang="en-US" b="1" dirty="0"/>
              <a:t>E</a:t>
            </a:r>
            <a:r>
              <a:rPr lang="en-US" b="1" dirty="0" smtClean="0"/>
              <a:t>.</a:t>
            </a:r>
            <a:endParaRPr lang="en-US" b="1" dirty="0"/>
          </a:p>
        </p:txBody>
      </p:sp>
      <p:grpSp>
        <p:nvGrpSpPr>
          <p:cNvPr id="34" name="Group 33"/>
          <p:cNvGrpSpPr/>
          <p:nvPr/>
        </p:nvGrpSpPr>
        <p:grpSpPr>
          <a:xfrm>
            <a:off x="5253955" y="1874694"/>
            <a:ext cx="2548308" cy="1579099"/>
            <a:chOff x="2307065" y="1453776"/>
            <a:chExt cx="2548308" cy="1579099"/>
          </a:xfrm>
        </p:grpSpPr>
        <p:grpSp>
          <p:nvGrpSpPr>
            <p:cNvPr id="32" name="Group 31"/>
            <p:cNvGrpSpPr/>
            <p:nvPr/>
          </p:nvGrpSpPr>
          <p:grpSpPr>
            <a:xfrm>
              <a:off x="2307065" y="1453776"/>
              <a:ext cx="2548308" cy="1579099"/>
              <a:chOff x="2438050" y="1453776"/>
              <a:chExt cx="2548308" cy="1579099"/>
            </a:xfrm>
          </p:grpSpPr>
          <p:pic>
            <p:nvPicPr>
              <p:cNvPr id="10" name="Picture 9" descr="IRgenes_byAge_forPaper.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438050" y="1453776"/>
                <a:ext cx="2210739" cy="1579099"/>
              </a:xfrm>
              <a:prstGeom prst="rect">
                <a:avLst/>
              </a:prstGeom>
            </p:spPr>
          </p:pic>
          <p:sp>
            <p:nvSpPr>
              <p:cNvPr id="27" name="TextBox 26"/>
              <p:cNvSpPr txBox="1"/>
              <p:nvPr/>
            </p:nvSpPr>
            <p:spPr>
              <a:xfrm>
                <a:off x="4020875" y="1755448"/>
                <a:ext cx="835883" cy="261610"/>
              </a:xfrm>
              <a:prstGeom prst="rect">
                <a:avLst/>
              </a:prstGeom>
              <a:noFill/>
            </p:spPr>
            <p:txBody>
              <a:bodyPr wrap="square" rtlCol="0">
                <a:spAutoFit/>
              </a:bodyPr>
              <a:lstStyle/>
              <a:p>
                <a:r>
                  <a:rPr lang="en-US" sz="1100" b="1" dirty="0" smtClean="0">
                    <a:sym typeface="Wingdings"/>
                  </a:rPr>
                  <a:t>Prenatal</a:t>
                </a:r>
                <a:endParaRPr lang="en-US" sz="1100" b="1" dirty="0"/>
              </a:p>
            </p:txBody>
          </p:sp>
          <p:sp>
            <p:nvSpPr>
              <p:cNvPr id="28" name="TextBox 27"/>
              <p:cNvSpPr txBox="1"/>
              <p:nvPr/>
            </p:nvSpPr>
            <p:spPr>
              <a:xfrm>
                <a:off x="4020875" y="2593978"/>
                <a:ext cx="965483" cy="261610"/>
              </a:xfrm>
              <a:prstGeom prst="rect">
                <a:avLst/>
              </a:prstGeom>
              <a:noFill/>
            </p:spPr>
            <p:txBody>
              <a:bodyPr wrap="square" rtlCol="0">
                <a:spAutoFit/>
              </a:bodyPr>
              <a:lstStyle/>
              <a:p>
                <a:r>
                  <a:rPr lang="en-US" sz="1100" b="1" dirty="0" smtClean="0">
                    <a:sym typeface="Wingdings"/>
                  </a:rPr>
                  <a:t>Adult</a:t>
                </a:r>
                <a:endParaRPr lang="en-US" sz="1100" b="1" dirty="0"/>
              </a:p>
            </p:txBody>
          </p:sp>
          <p:sp>
            <p:nvSpPr>
              <p:cNvPr id="29" name="Up Arrow 28"/>
              <p:cNvSpPr/>
              <p:nvPr/>
            </p:nvSpPr>
            <p:spPr>
              <a:xfrm>
                <a:off x="4027358" y="1842221"/>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30" name="Up Arrow 29"/>
              <p:cNvSpPr/>
              <p:nvPr/>
            </p:nvSpPr>
            <p:spPr>
              <a:xfrm>
                <a:off x="4033832" y="2674458"/>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3" name="Rectangle 32"/>
            <p:cNvSpPr/>
            <p:nvPr/>
          </p:nvSpPr>
          <p:spPr>
            <a:xfrm>
              <a:off x="4020747" y="2226815"/>
              <a:ext cx="586267" cy="24489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1" name="TextBox 20"/>
          <p:cNvSpPr txBox="1"/>
          <p:nvPr/>
        </p:nvSpPr>
        <p:spPr>
          <a:xfrm>
            <a:off x="5240259" y="1736118"/>
            <a:ext cx="692758" cy="369332"/>
          </a:xfrm>
          <a:prstGeom prst="rect">
            <a:avLst/>
          </a:prstGeom>
          <a:noFill/>
        </p:spPr>
        <p:txBody>
          <a:bodyPr wrap="square" rtlCol="0">
            <a:spAutoFit/>
          </a:bodyPr>
          <a:lstStyle/>
          <a:p>
            <a:r>
              <a:rPr lang="en-US" b="1" dirty="0"/>
              <a:t>F</a:t>
            </a:r>
            <a:r>
              <a:rPr lang="en-US" b="1" dirty="0" smtClean="0"/>
              <a:t>.</a:t>
            </a:r>
            <a:endParaRPr lang="en-US" b="1" dirty="0"/>
          </a:p>
        </p:txBody>
      </p:sp>
    </p:spTree>
    <p:extLst>
      <p:ext uri="{BB962C8B-B14F-4D97-AF65-F5344CB8AC3E}">
        <p14:creationId xmlns:p14="http://schemas.microsoft.com/office/powerpoint/2010/main" val="1365251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Unique_RNA_Editing_Sites_byGroup.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 y="133328"/>
            <a:ext cx="2419156" cy="1209578"/>
          </a:xfrm>
          <a:prstGeom prst="rect">
            <a:avLst/>
          </a:prstGeom>
        </p:spPr>
      </p:pic>
      <p:sp>
        <p:nvSpPr>
          <p:cNvPr id="2" name="TextBox 1"/>
          <p:cNvSpPr txBox="1"/>
          <p:nvPr/>
        </p:nvSpPr>
        <p:spPr>
          <a:xfrm>
            <a:off x="2" y="27490"/>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3" name="TextBox 2"/>
          <p:cNvSpPr txBox="1"/>
          <p:nvPr/>
        </p:nvSpPr>
        <p:spPr>
          <a:xfrm>
            <a:off x="-5684" y="3140415"/>
            <a:ext cx="7772398" cy="2308324"/>
          </a:xfrm>
          <a:prstGeom prst="rect">
            <a:avLst/>
          </a:prstGeom>
          <a:noFill/>
        </p:spPr>
        <p:txBody>
          <a:bodyPr wrap="square" rtlCol="0">
            <a:spAutoFit/>
          </a:bodyPr>
          <a:lstStyle/>
          <a:p>
            <a:r>
              <a:rPr lang="en-US" sz="1200" i="1" dirty="0"/>
              <a:t>Figure 4</a:t>
            </a:r>
            <a:r>
              <a:rPr lang="en-US" sz="1200" i="1" dirty="0" smtClean="0"/>
              <a:t>: RNA </a:t>
            </a:r>
            <a:r>
              <a:rPr lang="en-US" sz="1200" i="1" dirty="0"/>
              <a:t>editing sites unique to an age/fraction group </a:t>
            </a:r>
            <a:r>
              <a:rPr lang="en-US" sz="1200" i="1" dirty="0" smtClean="0"/>
              <a:t>associate </a:t>
            </a:r>
            <a:r>
              <a:rPr lang="en-US" sz="1200" i="1" dirty="0"/>
              <a:t>with expression </a:t>
            </a:r>
            <a:r>
              <a:rPr lang="en-US" sz="1200" i="1" dirty="0" smtClean="0"/>
              <a:t>levels</a:t>
            </a:r>
            <a:r>
              <a:rPr lang="en-US" sz="1200" dirty="0"/>
              <a:t>.</a:t>
            </a:r>
            <a:r>
              <a:rPr lang="en-US" sz="1200" i="1" dirty="0" smtClean="0"/>
              <a:t>  </a:t>
            </a:r>
          </a:p>
          <a:p>
            <a:pPr marL="228600" indent="-228600">
              <a:buAutoNum type="alphaUcParenR"/>
            </a:pPr>
            <a:r>
              <a:rPr lang="en-US" sz="1200" dirty="0" smtClean="0"/>
              <a:t>Number of unique editing sites identified in each group stratified by editing context.</a:t>
            </a:r>
          </a:p>
          <a:p>
            <a:pPr marL="228600" indent="-228600">
              <a:buAutoNum type="alphaUcParenR"/>
            </a:pPr>
            <a:r>
              <a:rPr lang="en-US" sz="1200" dirty="0" smtClean="0"/>
              <a:t>Venn diagram demonstrating the overlap of editing sites between groups of fraction and age samples.</a:t>
            </a:r>
          </a:p>
          <a:p>
            <a:pPr marL="228600" indent="-228600">
              <a:buAutoNum type="alphaUcParenR"/>
            </a:pPr>
            <a:r>
              <a:rPr lang="en-US" sz="1200" dirty="0" smtClean="0"/>
              <a:t>Number of editing sites identified that were unique to each group and present in all samples in a group. For age and fraction individually, the site must be present in all six </a:t>
            </a:r>
            <a:r>
              <a:rPr lang="en-US" sz="1200" dirty="0" err="1" smtClean="0"/>
              <a:t>PolyA</a:t>
            </a:r>
            <a:r>
              <a:rPr lang="en-US" sz="1200" dirty="0" smtClean="0"/>
              <a:t>+ samples, while subsets of fraction and age must be present in the three samples. AN= adult nucleus, AC=adult cytoplasm, PN=prenatal nucleus, PC=prenatal cytoplasm.</a:t>
            </a:r>
          </a:p>
          <a:p>
            <a:pPr marL="228600" indent="-228600">
              <a:buFontTx/>
              <a:buAutoNum type="alphaUcParenR"/>
            </a:pPr>
            <a:r>
              <a:rPr lang="en-US" sz="1200" dirty="0" smtClean="0"/>
              <a:t>Left two panels: LFC </a:t>
            </a:r>
            <a:r>
              <a:rPr lang="en-US" sz="1200" dirty="0"/>
              <a:t>by </a:t>
            </a:r>
            <a:r>
              <a:rPr lang="en-US" sz="1200" dirty="0" smtClean="0"/>
              <a:t>fraction in </a:t>
            </a:r>
            <a:r>
              <a:rPr lang="en-US" sz="1200" dirty="0"/>
              <a:t>genes that include an editing site present in all adult </a:t>
            </a:r>
            <a:r>
              <a:rPr lang="en-US" sz="1200" dirty="0" smtClean="0"/>
              <a:t>cytoplasm but </a:t>
            </a:r>
            <a:r>
              <a:rPr lang="en-US" sz="1200" dirty="0"/>
              <a:t>no </a:t>
            </a:r>
            <a:r>
              <a:rPr lang="en-US" sz="1200" dirty="0" smtClean="0"/>
              <a:t>adult nuclear samples and vice versa, </a:t>
            </a:r>
            <a:r>
              <a:rPr lang="en-US" sz="1200" dirty="0"/>
              <a:t>as measured in </a:t>
            </a:r>
            <a:r>
              <a:rPr lang="en-US" sz="1200" dirty="0" smtClean="0"/>
              <a:t>adult and prenatal </a:t>
            </a:r>
            <a:r>
              <a:rPr lang="en-US" sz="1200" dirty="0"/>
              <a:t>RNA, stratified by false discovery rate</a:t>
            </a:r>
            <a:r>
              <a:rPr lang="en-US" sz="1200" dirty="0" smtClean="0"/>
              <a:t>. Right two panels: </a:t>
            </a:r>
            <a:r>
              <a:rPr lang="en-US" sz="1200" dirty="0"/>
              <a:t>LFC by fraction in genes that include an editing site present in all </a:t>
            </a:r>
            <a:r>
              <a:rPr lang="en-US" sz="1200" dirty="0" smtClean="0"/>
              <a:t>prenatal cytoplasm </a:t>
            </a:r>
            <a:r>
              <a:rPr lang="en-US" sz="1200" dirty="0"/>
              <a:t>but no </a:t>
            </a:r>
            <a:r>
              <a:rPr lang="en-US" sz="1200" dirty="0" smtClean="0"/>
              <a:t>prenatal nuclear </a:t>
            </a:r>
            <a:r>
              <a:rPr lang="en-US" sz="1200" dirty="0"/>
              <a:t>samples and vice versa, as measured in adult and prenatal RNA, stratified by false discovery rate</a:t>
            </a:r>
            <a:r>
              <a:rPr lang="en-US" sz="1200" dirty="0" smtClean="0"/>
              <a:t>.</a:t>
            </a:r>
          </a:p>
          <a:p>
            <a:pPr marL="228600" indent="-228600">
              <a:buFontTx/>
              <a:buAutoNum type="alphaUcParenR"/>
            </a:pPr>
            <a:r>
              <a:rPr lang="en-US" sz="1200" dirty="0"/>
              <a:t>LFC by age in genes that include an editing site present in all adult but no prenatal samples (Adult Only) or all prenatal but no adult samples (Prenatal Only), as measured in cytoplasmic and nuclear RNA, stratified by false discovery rate</a:t>
            </a:r>
            <a:r>
              <a:rPr lang="en-US" sz="1200" dirty="0" smtClean="0"/>
              <a:t>.</a:t>
            </a:r>
            <a:endParaRPr lang="en-US" sz="1200" dirty="0"/>
          </a:p>
        </p:txBody>
      </p:sp>
      <p:pic>
        <p:nvPicPr>
          <p:cNvPr id="5" name="Picture 4" descr="editing_site_overlap.pdf"/>
          <p:cNvPicPr>
            <a:picLocks noChangeAspect="1"/>
          </p:cNvPicPr>
          <p:nvPr/>
        </p:nvPicPr>
        <p:blipFill rotWithShape="1">
          <a:blip r:embed="rId4">
            <a:extLst>
              <a:ext uri="{28A0092B-C50C-407E-A947-70E740481C1C}">
                <a14:useLocalDpi xmlns:a14="http://schemas.microsoft.com/office/drawing/2010/main" val="0"/>
              </a:ext>
            </a:extLst>
          </a:blip>
          <a:srcRect l="29452" t="15290" b="15422"/>
          <a:stretch/>
        </p:blipFill>
        <p:spPr>
          <a:xfrm rot="5400000">
            <a:off x="2586809" y="-125042"/>
            <a:ext cx="1237197" cy="1572499"/>
          </a:xfrm>
          <a:prstGeom prst="rect">
            <a:avLst/>
          </a:prstGeom>
        </p:spPr>
      </p:pic>
      <p:sp>
        <p:nvSpPr>
          <p:cNvPr id="6" name="TextBox 5"/>
          <p:cNvSpPr txBox="1"/>
          <p:nvPr/>
        </p:nvSpPr>
        <p:spPr>
          <a:xfrm>
            <a:off x="2041793" y="32402"/>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8" name="TextBox 7"/>
          <p:cNvSpPr txBox="1"/>
          <p:nvPr/>
        </p:nvSpPr>
        <p:spPr>
          <a:xfrm>
            <a:off x="-5684" y="1279806"/>
            <a:ext cx="692758" cy="369332"/>
          </a:xfrm>
          <a:prstGeom prst="rect">
            <a:avLst/>
          </a:prstGeom>
          <a:noFill/>
        </p:spPr>
        <p:txBody>
          <a:bodyPr wrap="square" rtlCol="0">
            <a:spAutoFit/>
          </a:bodyPr>
          <a:lstStyle/>
          <a:p>
            <a:r>
              <a:rPr lang="en-US" b="1" dirty="0" smtClean="0"/>
              <a:t>C.</a:t>
            </a:r>
            <a:endParaRPr lang="en-US" b="1" dirty="0"/>
          </a:p>
        </p:txBody>
      </p:sp>
      <p:graphicFrame>
        <p:nvGraphicFramePr>
          <p:cNvPr id="9" name="Object 8"/>
          <p:cNvGraphicFramePr>
            <a:graphicFrameLocks noChangeAspect="1"/>
          </p:cNvGraphicFramePr>
          <p:nvPr>
            <p:extLst>
              <p:ext uri="{D42A27DB-BD31-4B8C-83A1-F6EECF244321}">
                <p14:modId xmlns:p14="http://schemas.microsoft.com/office/powerpoint/2010/main" val="1712335850"/>
              </p:ext>
            </p:extLst>
          </p:nvPr>
        </p:nvGraphicFramePr>
        <p:xfrm>
          <a:off x="340695" y="1588528"/>
          <a:ext cx="4028327" cy="628460"/>
        </p:xfrm>
        <a:graphic>
          <a:graphicData uri="http://schemas.openxmlformats.org/presentationml/2006/ole">
            <mc:AlternateContent xmlns:mc="http://schemas.openxmlformats.org/markup-compatibility/2006">
              <mc:Choice xmlns:v="urn:schemas-microsoft-com:vml" Requires="v">
                <p:oleObj spid="_x0000_s1095" name="Worksheet" r:id="rId5" imgW="4965700" imgH="774700" progId="Excel.Sheet.12">
                  <p:embed/>
                </p:oleObj>
              </mc:Choice>
              <mc:Fallback>
                <p:oleObj name="Worksheet" r:id="rId5" imgW="4965700" imgH="774700" progId="Excel.Sheet.12">
                  <p:embed/>
                  <p:pic>
                    <p:nvPicPr>
                      <p:cNvPr id="0" name=""/>
                      <p:cNvPicPr/>
                      <p:nvPr/>
                    </p:nvPicPr>
                    <p:blipFill>
                      <a:blip r:embed="rId6"/>
                      <a:stretch>
                        <a:fillRect/>
                      </a:stretch>
                    </p:blipFill>
                    <p:spPr>
                      <a:xfrm>
                        <a:off x="340695" y="1588528"/>
                        <a:ext cx="4028327" cy="628460"/>
                      </a:xfrm>
                      <a:prstGeom prst="rect">
                        <a:avLst/>
                      </a:prstGeom>
                    </p:spPr>
                  </p:pic>
                </p:oleObj>
              </mc:Fallback>
            </mc:AlternateContent>
          </a:graphicData>
        </a:graphic>
      </p:graphicFrame>
      <p:sp>
        <p:nvSpPr>
          <p:cNvPr id="15" name="TextBox 14"/>
          <p:cNvSpPr txBox="1"/>
          <p:nvPr/>
        </p:nvSpPr>
        <p:spPr>
          <a:xfrm>
            <a:off x="4437049" y="1279806"/>
            <a:ext cx="530489" cy="369332"/>
          </a:xfrm>
          <a:prstGeom prst="rect">
            <a:avLst/>
          </a:prstGeom>
          <a:noFill/>
        </p:spPr>
        <p:txBody>
          <a:bodyPr wrap="square" rtlCol="0">
            <a:spAutoFit/>
          </a:bodyPr>
          <a:lstStyle/>
          <a:p>
            <a:r>
              <a:rPr lang="en-US" b="1" dirty="0"/>
              <a:t>E</a:t>
            </a:r>
            <a:r>
              <a:rPr lang="en-US" b="1" dirty="0" smtClean="0"/>
              <a:t>.</a:t>
            </a:r>
            <a:endParaRPr lang="en-US" b="1" dirty="0"/>
          </a:p>
        </p:txBody>
      </p:sp>
      <p:grpSp>
        <p:nvGrpSpPr>
          <p:cNvPr id="10" name="Group 9"/>
          <p:cNvGrpSpPr/>
          <p:nvPr/>
        </p:nvGrpSpPr>
        <p:grpSpPr>
          <a:xfrm>
            <a:off x="4692780" y="1426067"/>
            <a:ext cx="2370957" cy="1209578"/>
            <a:chOff x="4553132" y="133329"/>
            <a:chExt cx="2370957" cy="1209578"/>
          </a:xfrm>
        </p:grpSpPr>
        <p:pic>
          <p:nvPicPr>
            <p:cNvPr id="11" name="Picture 10" descr="fig4D_E_F.LFC.between.unique.editing.sites.shared.by.all.in.group.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53132" y="133329"/>
              <a:ext cx="2116760" cy="1209578"/>
            </a:xfrm>
            <a:prstGeom prst="rect">
              <a:avLst/>
            </a:prstGeom>
          </p:spPr>
        </p:pic>
        <p:sp>
          <p:nvSpPr>
            <p:cNvPr id="16" name="TextBox 15"/>
            <p:cNvSpPr txBox="1"/>
            <p:nvPr/>
          </p:nvSpPr>
          <p:spPr>
            <a:xfrm>
              <a:off x="5958606" y="277480"/>
              <a:ext cx="835883" cy="261610"/>
            </a:xfrm>
            <a:prstGeom prst="rect">
              <a:avLst/>
            </a:prstGeom>
            <a:noFill/>
          </p:spPr>
          <p:txBody>
            <a:bodyPr wrap="square" rtlCol="0">
              <a:spAutoFit/>
            </a:bodyPr>
            <a:lstStyle/>
            <a:p>
              <a:r>
                <a:rPr lang="en-US" sz="1100" b="1" dirty="0" smtClean="0">
                  <a:sym typeface="Wingdings"/>
                </a:rPr>
                <a:t>Prenatal</a:t>
              </a:r>
              <a:endParaRPr lang="en-US" sz="1100" b="1" dirty="0"/>
            </a:p>
          </p:txBody>
        </p:sp>
        <p:sp>
          <p:nvSpPr>
            <p:cNvPr id="17" name="TextBox 16"/>
            <p:cNvSpPr txBox="1"/>
            <p:nvPr/>
          </p:nvSpPr>
          <p:spPr>
            <a:xfrm>
              <a:off x="5958606" y="806954"/>
              <a:ext cx="965483" cy="261610"/>
            </a:xfrm>
            <a:prstGeom prst="rect">
              <a:avLst/>
            </a:prstGeom>
            <a:noFill/>
          </p:spPr>
          <p:txBody>
            <a:bodyPr wrap="square" rtlCol="0">
              <a:spAutoFit/>
            </a:bodyPr>
            <a:lstStyle/>
            <a:p>
              <a:r>
                <a:rPr lang="en-US" sz="1100" b="1" dirty="0" smtClean="0">
                  <a:sym typeface="Wingdings"/>
                </a:rPr>
                <a:t>Adult</a:t>
              </a:r>
              <a:endParaRPr lang="en-US" sz="1100" b="1" dirty="0"/>
            </a:p>
          </p:txBody>
        </p:sp>
        <p:sp>
          <p:nvSpPr>
            <p:cNvPr id="18" name="Up Arrow 17"/>
            <p:cNvSpPr/>
            <p:nvPr/>
          </p:nvSpPr>
          <p:spPr>
            <a:xfrm>
              <a:off x="5965089" y="364253"/>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19" name="Up Arrow 18"/>
            <p:cNvSpPr/>
            <p:nvPr/>
          </p:nvSpPr>
          <p:spPr>
            <a:xfrm>
              <a:off x="5971563" y="887434"/>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4423532" y="243688"/>
            <a:ext cx="3527929" cy="1088955"/>
            <a:chOff x="4553132" y="1474572"/>
            <a:chExt cx="3527929" cy="1088955"/>
          </a:xfrm>
        </p:grpSpPr>
        <p:pic>
          <p:nvPicPr>
            <p:cNvPr id="12" name="Picture 11" descr="fig4D_E_F.LFC.between.unique.editing.sites.shared.by.all.in.group.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53132" y="1474572"/>
              <a:ext cx="1905670" cy="1088955"/>
            </a:xfrm>
            <a:prstGeom prst="rect">
              <a:avLst/>
            </a:prstGeom>
          </p:spPr>
        </p:pic>
        <p:pic>
          <p:nvPicPr>
            <p:cNvPr id="13" name="Picture 12" descr="fig4D_E_F.LFC.between.unique.editing.sites.shared.by.all.in.group.pdf"/>
            <p:cNvPicPr>
              <a:picLocks noChangeAspect="1"/>
            </p:cNvPicPr>
            <p:nvPr/>
          </p:nvPicPr>
          <p:blipFill rotWithShape="1">
            <a:blip r:embed="rId9">
              <a:extLst>
                <a:ext uri="{28A0092B-C50C-407E-A947-70E740481C1C}">
                  <a14:useLocalDpi xmlns:a14="http://schemas.microsoft.com/office/drawing/2010/main" val="0"/>
                </a:ext>
              </a:extLst>
            </a:blip>
            <a:srcRect l="4821"/>
            <a:stretch/>
          </p:blipFill>
          <p:spPr>
            <a:xfrm>
              <a:off x="5958606" y="1474572"/>
              <a:ext cx="1813794" cy="1088955"/>
            </a:xfrm>
            <a:prstGeom prst="rect">
              <a:avLst/>
            </a:prstGeom>
          </p:spPr>
        </p:pic>
        <p:sp>
          <p:nvSpPr>
            <p:cNvPr id="20" name="TextBox 19"/>
            <p:cNvSpPr txBox="1"/>
            <p:nvPr/>
          </p:nvSpPr>
          <p:spPr>
            <a:xfrm>
              <a:off x="7115578" y="1650017"/>
              <a:ext cx="835883" cy="261610"/>
            </a:xfrm>
            <a:prstGeom prst="rect">
              <a:avLst/>
            </a:prstGeom>
            <a:noFill/>
          </p:spPr>
          <p:txBody>
            <a:bodyPr wrap="square" rtlCol="0">
              <a:spAutoFit/>
            </a:bodyPr>
            <a:lstStyle/>
            <a:p>
              <a:r>
                <a:rPr lang="en-US" sz="1100" b="1" dirty="0" err="1" smtClean="0">
                  <a:sym typeface="Wingdings"/>
                </a:rPr>
                <a:t>Nuc</a:t>
              </a:r>
              <a:r>
                <a:rPr lang="en-US" sz="1100" b="1" dirty="0" smtClean="0">
                  <a:sym typeface="Wingdings"/>
                </a:rPr>
                <a:t>.</a:t>
              </a:r>
              <a:endParaRPr lang="en-US" sz="1100" b="1" dirty="0"/>
            </a:p>
          </p:txBody>
        </p:sp>
        <p:sp>
          <p:nvSpPr>
            <p:cNvPr id="21" name="TextBox 20"/>
            <p:cNvSpPr txBox="1"/>
            <p:nvPr/>
          </p:nvSpPr>
          <p:spPr>
            <a:xfrm>
              <a:off x="7115578" y="2045926"/>
              <a:ext cx="965483" cy="261610"/>
            </a:xfrm>
            <a:prstGeom prst="rect">
              <a:avLst/>
            </a:prstGeom>
            <a:noFill/>
          </p:spPr>
          <p:txBody>
            <a:bodyPr wrap="square" rtlCol="0">
              <a:spAutoFit/>
            </a:bodyPr>
            <a:lstStyle/>
            <a:p>
              <a:r>
                <a:rPr lang="en-US" sz="1100" b="1" dirty="0" err="1" smtClean="0">
                  <a:sym typeface="Wingdings"/>
                </a:rPr>
                <a:t>Cyt</a:t>
              </a:r>
              <a:r>
                <a:rPr lang="en-US" sz="1100" b="1" dirty="0" smtClean="0">
                  <a:sym typeface="Wingdings"/>
                </a:rPr>
                <a:t>.</a:t>
              </a:r>
              <a:endParaRPr lang="en-US" sz="1100" b="1" dirty="0"/>
            </a:p>
          </p:txBody>
        </p:sp>
        <p:sp>
          <p:nvSpPr>
            <p:cNvPr id="22" name="Up Arrow 21"/>
            <p:cNvSpPr/>
            <p:nvPr/>
          </p:nvSpPr>
          <p:spPr>
            <a:xfrm>
              <a:off x="7122061" y="1736790"/>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23" name="Up Arrow 22"/>
            <p:cNvSpPr/>
            <p:nvPr/>
          </p:nvSpPr>
          <p:spPr>
            <a:xfrm>
              <a:off x="7128535" y="2126406"/>
              <a:ext cx="64802" cy="116628"/>
            </a:xfrm>
            <a:prstGeom prst="up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4" name="TextBox 13"/>
          <p:cNvSpPr txBox="1"/>
          <p:nvPr/>
        </p:nvSpPr>
        <p:spPr>
          <a:xfrm>
            <a:off x="4185673" y="32402"/>
            <a:ext cx="692758" cy="369332"/>
          </a:xfrm>
          <a:prstGeom prst="rect">
            <a:avLst/>
          </a:prstGeom>
          <a:noFill/>
        </p:spPr>
        <p:txBody>
          <a:bodyPr wrap="square" rtlCol="0">
            <a:spAutoFit/>
          </a:bodyPr>
          <a:lstStyle/>
          <a:p>
            <a:r>
              <a:rPr lang="en-US" b="1" dirty="0"/>
              <a:t>D</a:t>
            </a:r>
            <a:r>
              <a:rPr lang="en-US" b="1" dirty="0" smtClean="0"/>
              <a:t>.</a:t>
            </a:r>
            <a:endParaRPr lang="en-US" b="1" dirty="0"/>
          </a:p>
        </p:txBody>
      </p:sp>
    </p:spTree>
    <p:extLst>
      <p:ext uri="{BB962C8B-B14F-4D97-AF65-F5344CB8AC3E}">
        <p14:creationId xmlns:p14="http://schemas.microsoft.com/office/powerpoint/2010/main" val="572994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116667"/>
            <a:ext cx="7772398" cy="1384995"/>
          </a:xfrm>
          <a:prstGeom prst="rect">
            <a:avLst/>
          </a:prstGeom>
          <a:noFill/>
        </p:spPr>
        <p:txBody>
          <a:bodyPr wrap="square" rtlCol="0">
            <a:spAutoFit/>
          </a:bodyPr>
          <a:lstStyle/>
          <a:p>
            <a:r>
              <a:rPr lang="en-US" sz="1200" i="1" dirty="0"/>
              <a:t>Figure </a:t>
            </a:r>
            <a:r>
              <a:rPr lang="en-US" sz="1200" i="1" dirty="0" smtClean="0"/>
              <a:t>5: Disease-associated gene length</a:t>
            </a:r>
            <a:endParaRPr lang="en-US" sz="1200" dirty="0" smtClean="0"/>
          </a:p>
          <a:p>
            <a:r>
              <a:rPr lang="en-US" sz="1200" dirty="0" smtClean="0"/>
              <a:t>Length in </a:t>
            </a:r>
            <a:r>
              <a:rPr lang="en-US" sz="1200" dirty="0" err="1" smtClean="0"/>
              <a:t>kilobases</a:t>
            </a:r>
            <a:r>
              <a:rPr lang="en-US" sz="1200" dirty="0" smtClean="0"/>
              <a:t> (kb) of genes in 10 gene sets associated with autism spectrum disorder (ASD), schizophrenia (SCZ), bipolar affective disorder (BPAD), neurodevelopmental disease (</a:t>
            </a:r>
            <a:r>
              <a:rPr lang="en-US" sz="1200" dirty="0" err="1"/>
              <a:t>Neuro-devel</a:t>
            </a:r>
            <a:r>
              <a:rPr lang="en-US" sz="1200" dirty="0" smtClean="0"/>
              <a:t>.), intellectual disability, and neurodegenerative disease (</a:t>
            </a:r>
            <a:r>
              <a:rPr lang="en-US" sz="1200" dirty="0" err="1" smtClean="0"/>
              <a:t>Neuro-degen</a:t>
            </a:r>
            <a:r>
              <a:rPr lang="en-US" sz="1200" dirty="0" smtClean="0"/>
              <a:t>.). Where applicable, the type of study from which the gene association with disease derives is listed in parentheses. Colors indicate whether the gene set is significantly enriched for genes higher expressed in nuclear RNA in both ages or in adult cortex only (FDR</a:t>
            </a:r>
            <a:r>
              <a:rPr lang="en-US" sz="1200" dirty="0"/>
              <a:t>≤</a:t>
            </a:r>
            <a:r>
              <a:rPr lang="en-US" sz="1200" dirty="0" smtClean="0"/>
              <a:t>0.05).</a:t>
            </a:r>
          </a:p>
          <a:p>
            <a:endParaRPr lang="en-US" sz="1200" dirty="0" smtClean="0"/>
          </a:p>
        </p:txBody>
      </p:sp>
      <p:pic>
        <p:nvPicPr>
          <p:cNvPr id="3" name="Picture 2" descr="disease_geneSet_lengt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101600"/>
            <a:ext cx="7772400" cy="2015067"/>
          </a:xfrm>
          <a:prstGeom prst="rect">
            <a:avLst/>
          </a:prstGeom>
        </p:spPr>
      </p:pic>
    </p:spTree>
    <p:extLst>
      <p:ext uri="{BB962C8B-B14F-4D97-AF65-F5344CB8AC3E}">
        <p14:creationId xmlns:p14="http://schemas.microsoft.com/office/powerpoint/2010/main" val="2416920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6541346"/>
            <a:ext cx="7772400" cy="1015663"/>
          </a:xfrm>
          <a:prstGeom prst="rect">
            <a:avLst/>
          </a:prstGeom>
          <a:noFill/>
        </p:spPr>
        <p:txBody>
          <a:bodyPr wrap="square" rtlCol="0">
            <a:spAutoFit/>
          </a:bodyPr>
          <a:lstStyle/>
          <a:p>
            <a:r>
              <a:rPr lang="en-US" sz="1200" i="1" dirty="0" smtClean="0"/>
              <a:t>Supplementary Figure 1: Experimental Design</a:t>
            </a:r>
          </a:p>
          <a:p>
            <a:r>
              <a:rPr lang="en-US" sz="1200" dirty="0" smtClean="0"/>
              <a:t>We </a:t>
            </a:r>
            <a:r>
              <a:rPr lang="en-US" sz="1200" dirty="0"/>
              <a:t>characterized the nuclear and cytoplasmic </a:t>
            </a:r>
            <a:r>
              <a:rPr lang="en-US" sz="1200" dirty="0" err="1"/>
              <a:t>transcriptome</a:t>
            </a:r>
            <a:r>
              <a:rPr lang="en-US" sz="1200" dirty="0"/>
              <a:t> in human prenatal postmortem </a:t>
            </a:r>
            <a:r>
              <a:rPr lang="en-US" sz="1200" dirty="0" smtClean="0"/>
              <a:t>prefrontal cortex (PFC) and adult postmortem dorsolateral prefrontal </a:t>
            </a:r>
            <a:r>
              <a:rPr lang="en-US" sz="1200" dirty="0"/>
              <a:t>cortex </a:t>
            </a:r>
            <a:r>
              <a:rPr lang="en-US" sz="1200" dirty="0" smtClean="0"/>
              <a:t>(DLPFC) using </a:t>
            </a:r>
            <a:r>
              <a:rPr lang="en-US" sz="1200" dirty="0"/>
              <a:t>two RNA sequencing library preparation </a:t>
            </a:r>
            <a:r>
              <a:rPr lang="en-US" sz="1200" dirty="0" smtClean="0"/>
              <a:t>methods. </a:t>
            </a:r>
            <a:r>
              <a:rPr lang="en-US" sz="1200" dirty="0"/>
              <a:t>“</a:t>
            </a:r>
            <a:r>
              <a:rPr lang="en-US" sz="1200" dirty="0" err="1"/>
              <a:t>PolyA</a:t>
            </a:r>
            <a:r>
              <a:rPr lang="en-US" sz="1200" dirty="0"/>
              <a:t>” library preparation selects </a:t>
            </a:r>
            <a:r>
              <a:rPr lang="en-US" sz="1200" dirty="0" err="1"/>
              <a:t>polyadenylated</a:t>
            </a:r>
            <a:r>
              <a:rPr lang="en-US" sz="1200" dirty="0"/>
              <a:t> transcripts via a pull-down step, while “</a:t>
            </a:r>
            <a:r>
              <a:rPr lang="en-US" sz="1200" dirty="0" err="1"/>
              <a:t>Ribozero</a:t>
            </a:r>
            <a:r>
              <a:rPr lang="en-US" sz="1200" dirty="0"/>
              <a:t>” library preparation relies on a </a:t>
            </a:r>
            <a:r>
              <a:rPr lang="en-US" sz="1200" dirty="0" err="1"/>
              <a:t>rRNA</a:t>
            </a:r>
            <a:r>
              <a:rPr lang="en-US" sz="1200" dirty="0"/>
              <a:t> depletion step</a:t>
            </a:r>
            <a:r>
              <a:rPr lang="en-US" sz="1200" dirty="0" smtClean="0"/>
              <a:t>.</a:t>
            </a:r>
            <a:r>
              <a:rPr lang="en-US" sz="1200" dirty="0" smtClean="0">
                <a:effectLst/>
              </a:rPr>
              <a:t> </a:t>
            </a:r>
            <a:endParaRPr lang="en-US" sz="1200" dirty="0"/>
          </a:p>
        </p:txBody>
      </p:sp>
      <p:grpSp>
        <p:nvGrpSpPr>
          <p:cNvPr id="5" name="Group 4"/>
          <p:cNvGrpSpPr/>
          <p:nvPr/>
        </p:nvGrpSpPr>
        <p:grpSpPr>
          <a:xfrm>
            <a:off x="120461" y="1189614"/>
            <a:ext cx="7468637" cy="5351732"/>
            <a:chOff x="310874" y="64775"/>
            <a:chExt cx="8275830" cy="6792653"/>
          </a:xfrm>
        </p:grpSpPr>
        <p:pic>
          <p:nvPicPr>
            <p:cNvPr id="7" name="Picture 6" descr="laobc-Silhouette-of-a-brain-2400px.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6079" y="4298275"/>
              <a:ext cx="1247533" cy="1728683"/>
            </a:xfrm>
            <a:prstGeom prst="rect">
              <a:avLst/>
            </a:prstGeom>
          </p:spPr>
        </p:pic>
        <p:pic>
          <p:nvPicPr>
            <p:cNvPr id="8" name="Picture 7" descr="human-embryo-2400p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874" y="895245"/>
              <a:ext cx="2002336" cy="1728683"/>
            </a:xfrm>
            <a:prstGeom prst="rect">
              <a:avLst/>
            </a:prstGeom>
          </p:spPr>
        </p:pic>
        <p:sp>
          <p:nvSpPr>
            <p:cNvPr id="9" name="Rounded Rectangle 8"/>
            <p:cNvSpPr/>
            <p:nvPr/>
          </p:nvSpPr>
          <p:spPr>
            <a:xfrm>
              <a:off x="2390514" y="1275353"/>
              <a:ext cx="1833218" cy="971826"/>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0" name="Rounded Rectangle 9"/>
            <p:cNvSpPr/>
            <p:nvPr/>
          </p:nvSpPr>
          <p:spPr>
            <a:xfrm>
              <a:off x="2390514" y="4676704"/>
              <a:ext cx="1833218" cy="971826"/>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1" name="Rounded Rectangle 10"/>
            <p:cNvSpPr/>
            <p:nvPr/>
          </p:nvSpPr>
          <p:spPr>
            <a:xfrm>
              <a:off x="6745264" y="64775"/>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2" name="Rounded Rectangle 11"/>
            <p:cNvSpPr/>
            <p:nvPr/>
          </p:nvSpPr>
          <p:spPr>
            <a:xfrm>
              <a:off x="6742350" y="895245"/>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3" name="Rounded Rectangle 12"/>
            <p:cNvSpPr/>
            <p:nvPr/>
          </p:nvSpPr>
          <p:spPr>
            <a:xfrm>
              <a:off x="4574914" y="529705"/>
              <a:ext cx="1833218" cy="73107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4" name="Rounded Rectangle 13"/>
            <p:cNvSpPr/>
            <p:nvPr/>
          </p:nvSpPr>
          <p:spPr>
            <a:xfrm>
              <a:off x="4574914" y="2260598"/>
              <a:ext cx="1833218" cy="726660"/>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5" name="Rounded Rectangle 14"/>
            <p:cNvSpPr/>
            <p:nvPr/>
          </p:nvSpPr>
          <p:spPr>
            <a:xfrm>
              <a:off x="6748178" y="1842985"/>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6" name="Rounded Rectangle 15"/>
            <p:cNvSpPr/>
            <p:nvPr/>
          </p:nvSpPr>
          <p:spPr>
            <a:xfrm>
              <a:off x="6745264" y="2673455"/>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17" name="TextBox 16"/>
            <p:cNvSpPr txBox="1"/>
            <p:nvPr/>
          </p:nvSpPr>
          <p:spPr>
            <a:xfrm>
              <a:off x="2390514" y="4719210"/>
              <a:ext cx="1833218" cy="820352"/>
            </a:xfrm>
            <a:prstGeom prst="rect">
              <a:avLst/>
            </a:prstGeom>
            <a:noFill/>
          </p:spPr>
          <p:txBody>
            <a:bodyPr wrap="square" rtlCol="0">
              <a:spAutoFit/>
            </a:bodyPr>
            <a:lstStyle/>
            <a:p>
              <a:pPr algn="ctr"/>
              <a:r>
                <a:rPr lang="en-US" dirty="0" smtClean="0">
                  <a:solidFill>
                    <a:schemeClr val="bg1"/>
                  </a:solidFill>
                </a:rPr>
                <a:t>3 Adult Brains (DLPFC)</a:t>
              </a:r>
              <a:endParaRPr lang="en-US" dirty="0">
                <a:solidFill>
                  <a:schemeClr val="bg1"/>
                </a:solidFill>
              </a:endParaRPr>
            </a:p>
          </p:txBody>
        </p:sp>
        <p:sp>
          <p:nvSpPr>
            <p:cNvPr id="18" name="TextBox 17"/>
            <p:cNvSpPr txBox="1"/>
            <p:nvPr/>
          </p:nvSpPr>
          <p:spPr>
            <a:xfrm>
              <a:off x="2390514" y="1388533"/>
              <a:ext cx="1833218" cy="820352"/>
            </a:xfrm>
            <a:prstGeom prst="rect">
              <a:avLst/>
            </a:prstGeom>
            <a:noFill/>
          </p:spPr>
          <p:txBody>
            <a:bodyPr wrap="square" rtlCol="0">
              <a:spAutoFit/>
            </a:bodyPr>
            <a:lstStyle/>
            <a:p>
              <a:pPr algn="ctr"/>
              <a:r>
                <a:rPr lang="en-US" dirty="0" smtClean="0">
                  <a:solidFill>
                    <a:schemeClr val="bg1"/>
                  </a:solidFill>
                </a:rPr>
                <a:t>3 Fetal Brains (PFC)</a:t>
              </a:r>
              <a:endParaRPr lang="en-US" dirty="0">
                <a:solidFill>
                  <a:schemeClr val="bg1"/>
                </a:solidFill>
              </a:endParaRPr>
            </a:p>
          </p:txBody>
        </p:sp>
        <p:sp>
          <p:nvSpPr>
            <p:cNvPr id="19" name="Rounded Rectangle 18"/>
            <p:cNvSpPr/>
            <p:nvPr/>
          </p:nvSpPr>
          <p:spPr>
            <a:xfrm>
              <a:off x="6739436" y="3519879"/>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0" name="Rounded Rectangle 19"/>
            <p:cNvSpPr/>
            <p:nvPr/>
          </p:nvSpPr>
          <p:spPr>
            <a:xfrm>
              <a:off x="6736522" y="4350349"/>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1" name="Rounded Rectangle 20"/>
            <p:cNvSpPr/>
            <p:nvPr/>
          </p:nvSpPr>
          <p:spPr>
            <a:xfrm>
              <a:off x="4569086" y="3984809"/>
              <a:ext cx="1833218" cy="73107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2" name="Rounded Rectangle 21"/>
            <p:cNvSpPr/>
            <p:nvPr/>
          </p:nvSpPr>
          <p:spPr>
            <a:xfrm>
              <a:off x="4569086" y="5715702"/>
              <a:ext cx="1833218" cy="726660"/>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3" name="Rounded Rectangle 22"/>
            <p:cNvSpPr/>
            <p:nvPr/>
          </p:nvSpPr>
          <p:spPr>
            <a:xfrm>
              <a:off x="6742350" y="5298089"/>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4" name="Rounded Rectangle 23"/>
            <p:cNvSpPr/>
            <p:nvPr/>
          </p:nvSpPr>
          <p:spPr>
            <a:xfrm>
              <a:off x="6739436" y="6128559"/>
              <a:ext cx="1833218" cy="728869"/>
            </a:xfrm>
            <a:prstGeom prst="roundRect">
              <a:avLst/>
            </a:prstGeom>
            <a:solidFill>
              <a:srgbClr val="3366FF"/>
            </a:solidFill>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25" name="Left Brace 24"/>
            <p:cNvSpPr/>
            <p:nvPr/>
          </p:nvSpPr>
          <p:spPr>
            <a:xfrm>
              <a:off x="4223732" y="895244"/>
              <a:ext cx="345354" cy="1728684"/>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 name="Left Brace 25"/>
            <p:cNvSpPr/>
            <p:nvPr/>
          </p:nvSpPr>
          <p:spPr>
            <a:xfrm>
              <a:off x="4229560" y="4298275"/>
              <a:ext cx="345354" cy="1728684"/>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 name="Left Brace 26"/>
            <p:cNvSpPr/>
            <p:nvPr/>
          </p:nvSpPr>
          <p:spPr>
            <a:xfrm>
              <a:off x="6408132" y="430696"/>
              <a:ext cx="345354" cy="830088"/>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Left Brace 27"/>
            <p:cNvSpPr/>
            <p:nvPr/>
          </p:nvSpPr>
          <p:spPr>
            <a:xfrm>
              <a:off x="6408132" y="2208884"/>
              <a:ext cx="345354" cy="830088"/>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Left Brace 28"/>
            <p:cNvSpPr/>
            <p:nvPr/>
          </p:nvSpPr>
          <p:spPr>
            <a:xfrm>
              <a:off x="6408132" y="5670424"/>
              <a:ext cx="345354" cy="830088"/>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 name="Left Brace 29"/>
            <p:cNvSpPr/>
            <p:nvPr/>
          </p:nvSpPr>
          <p:spPr>
            <a:xfrm>
              <a:off x="6408132" y="3883231"/>
              <a:ext cx="345354" cy="830088"/>
            </a:xfrm>
            <a:prstGeom prst="leftBrace">
              <a:avLst/>
            </a:prstGeom>
            <a:ln>
              <a:solidFill>
                <a:srgbClr val="660066"/>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1" name="TextBox 30"/>
            <p:cNvSpPr txBox="1"/>
            <p:nvPr/>
          </p:nvSpPr>
          <p:spPr>
            <a:xfrm>
              <a:off x="4569086" y="595127"/>
              <a:ext cx="1833218" cy="465602"/>
            </a:xfrm>
            <a:prstGeom prst="rect">
              <a:avLst/>
            </a:prstGeom>
            <a:noFill/>
          </p:spPr>
          <p:txBody>
            <a:bodyPr wrap="square" rtlCol="0">
              <a:spAutoFit/>
            </a:bodyPr>
            <a:lstStyle/>
            <a:p>
              <a:pPr algn="ctr"/>
              <a:r>
                <a:rPr lang="en-US" sz="2000" dirty="0" smtClean="0">
                  <a:solidFill>
                    <a:schemeClr val="bg1"/>
                  </a:solidFill>
                </a:rPr>
                <a:t>Cytoplasmic</a:t>
              </a:r>
              <a:endParaRPr lang="en-US" sz="2000" dirty="0">
                <a:solidFill>
                  <a:schemeClr val="bg1"/>
                </a:solidFill>
              </a:endParaRPr>
            </a:p>
          </p:txBody>
        </p:sp>
        <p:sp>
          <p:nvSpPr>
            <p:cNvPr id="32" name="TextBox 31"/>
            <p:cNvSpPr txBox="1"/>
            <p:nvPr/>
          </p:nvSpPr>
          <p:spPr>
            <a:xfrm>
              <a:off x="4574914" y="4098220"/>
              <a:ext cx="1833218" cy="465602"/>
            </a:xfrm>
            <a:prstGeom prst="rect">
              <a:avLst/>
            </a:prstGeom>
            <a:noFill/>
          </p:spPr>
          <p:txBody>
            <a:bodyPr wrap="square" rtlCol="0">
              <a:spAutoFit/>
            </a:bodyPr>
            <a:lstStyle/>
            <a:p>
              <a:pPr algn="ctr"/>
              <a:r>
                <a:rPr lang="en-US" sz="2000" dirty="0" smtClean="0">
                  <a:solidFill>
                    <a:schemeClr val="bg1"/>
                  </a:solidFill>
                </a:rPr>
                <a:t>Cytoplasmic</a:t>
              </a:r>
              <a:endParaRPr lang="en-US" sz="2000" dirty="0">
                <a:solidFill>
                  <a:schemeClr val="bg1"/>
                </a:solidFill>
              </a:endParaRPr>
            </a:p>
          </p:txBody>
        </p:sp>
        <p:sp>
          <p:nvSpPr>
            <p:cNvPr id="33" name="TextBox 32"/>
            <p:cNvSpPr txBox="1"/>
            <p:nvPr/>
          </p:nvSpPr>
          <p:spPr>
            <a:xfrm>
              <a:off x="4569086" y="2339052"/>
              <a:ext cx="1833218" cy="465602"/>
            </a:xfrm>
            <a:prstGeom prst="rect">
              <a:avLst/>
            </a:prstGeom>
            <a:noFill/>
          </p:spPr>
          <p:txBody>
            <a:bodyPr wrap="square" rtlCol="0">
              <a:spAutoFit/>
            </a:bodyPr>
            <a:lstStyle/>
            <a:p>
              <a:pPr algn="ctr"/>
              <a:r>
                <a:rPr lang="en-US" sz="2000" dirty="0" smtClean="0">
                  <a:solidFill>
                    <a:schemeClr val="bg1"/>
                  </a:solidFill>
                </a:rPr>
                <a:t>Nuclear</a:t>
              </a:r>
              <a:endParaRPr lang="en-US" sz="2000" dirty="0">
                <a:solidFill>
                  <a:schemeClr val="bg1"/>
                </a:solidFill>
              </a:endParaRPr>
            </a:p>
          </p:txBody>
        </p:sp>
        <p:sp>
          <p:nvSpPr>
            <p:cNvPr id="34" name="TextBox 33"/>
            <p:cNvSpPr txBox="1"/>
            <p:nvPr/>
          </p:nvSpPr>
          <p:spPr>
            <a:xfrm>
              <a:off x="4574914" y="5826903"/>
              <a:ext cx="1833218" cy="465602"/>
            </a:xfrm>
            <a:prstGeom prst="rect">
              <a:avLst/>
            </a:prstGeom>
            <a:solidFill>
              <a:srgbClr val="3366FF"/>
            </a:solidFill>
          </p:spPr>
          <p:txBody>
            <a:bodyPr wrap="square" rtlCol="0">
              <a:spAutoFit/>
            </a:bodyPr>
            <a:lstStyle/>
            <a:p>
              <a:pPr algn="ctr"/>
              <a:r>
                <a:rPr lang="en-US" sz="2000" dirty="0" smtClean="0">
                  <a:solidFill>
                    <a:schemeClr val="bg1"/>
                  </a:solidFill>
                </a:rPr>
                <a:t>Nuclear</a:t>
              </a:r>
              <a:endParaRPr lang="en-US" sz="2000" dirty="0">
                <a:solidFill>
                  <a:schemeClr val="bg1"/>
                </a:solidFill>
              </a:endParaRPr>
            </a:p>
          </p:txBody>
        </p:sp>
        <p:sp>
          <p:nvSpPr>
            <p:cNvPr id="35" name="TextBox 34"/>
            <p:cNvSpPr txBox="1"/>
            <p:nvPr/>
          </p:nvSpPr>
          <p:spPr>
            <a:xfrm>
              <a:off x="6736522" y="126355"/>
              <a:ext cx="1833218" cy="468772"/>
            </a:xfrm>
            <a:prstGeom prst="rect">
              <a:avLst/>
            </a:prstGeom>
            <a:solidFill>
              <a:srgbClr val="3366FF"/>
            </a:solidFill>
          </p:spPr>
          <p:txBody>
            <a:bodyPr wrap="square" rtlCol="0">
              <a:spAutoFit/>
            </a:bodyPr>
            <a:lstStyle/>
            <a:p>
              <a:pPr algn="ctr"/>
              <a:r>
                <a:rPr lang="en-US" dirty="0" err="1" smtClean="0">
                  <a:solidFill>
                    <a:schemeClr val="bg1"/>
                  </a:solidFill>
                </a:rPr>
                <a:t>PolyA</a:t>
              </a:r>
              <a:r>
                <a:rPr lang="en-US" dirty="0" smtClean="0">
                  <a:solidFill>
                    <a:schemeClr val="bg1"/>
                  </a:solidFill>
                </a:rPr>
                <a:t>+ (N=3)</a:t>
              </a:r>
              <a:endParaRPr lang="en-US" dirty="0">
                <a:solidFill>
                  <a:schemeClr val="bg1"/>
                </a:solidFill>
              </a:endParaRPr>
            </a:p>
          </p:txBody>
        </p:sp>
        <p:sp>
          <p:nvSpPr>
            <p:cNvPr id="36" name="TextBox 35"/>
            <p:cNvSpPr txBox="1"/>
            <p:nvPr/>
          </p:nvSpPr>
          <p:spPr>
            <a:xfrm>
              <a:off x="6753486" y="5414144"/>
              <a:ext cx="1833218" cy="468772"/>
            </a:xfrm>
            <a:prstGeom prst="rect">
              <a:avLst/>
            </a:prstGeom>
            <a:noFill/>
          </p:spPr>
          <p:txBody>
            <a:bodyPr wrap="square" rtlCol="0">
              <a:spAutoFit/>
            </a:bodyPr>
            <a:lstStyle/>
            <a:p>
              <a:pPr algn="ctr"/>
              <a:r>
                <a:rPr lang="en-US" dirty="0" err="1" smtClean="0">
                  <a:solidFill>
                    <a:schemeClr val="bg1"/>
                  </a:solidFill>
                </a:rPr>
                <a:t>PolyA</a:t>
              </a:r>
              <a:r>
                <a:rPr lang="en-US" dirty="0" smtClean="0">
                  <a:solidFill>
                    <a:schemeClr val="bg1"/>
                  </a:solidFill>
                </a:rPr>
                <a:t>+ (N=3)</a:t>
              </a:r>
              <a:endParaRPr lang="en-US" dirty="0">
                <a:solidFill>
                  <a:schemeClr val="bg1"/>
                </a:solidFill>
              </a:endParaRPr>
            </a:p>
          </p:txBody>
        </p:sp>
        <p:sp>
          <p:nvSpPr>
            <p:cNvPr id="37" name="TextBox 36"/>
            <p:cNvSpPr txBox="1"/>
            <p:nvPr/>
          </p:nvSpPr>
          <p:spPr>
            <a:xfrm>
              <a:off x="6742350" y="3607515"/>
              <a:ext cx="1833218" cy="468772"/>
            </a:xfrm>
            <a:prstGeom prst="rect">
              <a:avLst/>
            </a:prstGeom>
            <a:solidFill>
              <a:srgbClr val="3366FF"/>
            </a:solidFill>
          </p:spPr>
          <p:txBody>
            <a:bodyPr wrap="square" rtlCol="0">
              <a:spAutoFit/>
            </a:bodyPr>
            <a:lstStyle/>
            <a:p>
              <a:pPr algn="ctr"/>
              <a:r>
                <a:rPr lang="en-US" dirty="0" err="1" smtClean="0">
                  <a:solidFill>
                    <a:schemeClr val="bg1"/>
                  </a:solidFill>
                </a:rPr>
                <a:t>PolyA</a:t>
              </a:r>
              <a:r>
                <a:rPr lang="en-US" dirty="0" smtClean="0">
                  <a:solidFill>
                    <a:schemeClr val="bg1"/>
                  </a:solidFill>
                </a:rPr>
                <a:t>+ (N=3)</a:t>
              </a:r>
              <a:endParaRPr lang="en-US" dirty="0">
                <a:solidFill>
                  <a:schemeClr val="bg1"/>
                </a:solidFill>
              </a:endParaRPr>
            </a:p>
          </p:txBody>
        </p:sp>
        <p:sp>
          <p:nvSpPr>
            <p:cNvPr id="38" name="TextBox 37"/>
            <p:cNvSpPr txBox="1"/>
            <p:nvPr/>
          </p:nvSpPr>
          <p:spPr>
            <a:xfrm>
              <a:off x="6753486" y="1974498"/>
              <a:ext cx="1833218" cy="468772"/>
            </a:xfrm>
            <a:prstGeom prst="rect">
              <a:avLst/>
            </a:prstGeom>
            <a:noFill/>
          </p:spPr>
          <p:txBody>
            <a:bodyPr wrap="square" rtlCol="0">
              <a:spAutoFit/>
            </a:bodyPr>
            <a:lstStyle/>
            <a:p>
              <a:pPr algn="ctr"/>
              <a:r>
                <a:rPr lang="en-US" dirty="0" err="1" smtClean="0">
                  <a:solidFill>
                    <a:schemeClr val="bg1"/>
                  </a:solidFill>
                </a:rPr>
                <a:t>PolyA</a:t>
              </a:r>
              <a:r>
                <a:rPr lang="en-US" dirty="0" smtClean="0">
                  <a:solidFill>
                    <a:schemeClr val="bg1"/>
                  </a:solidFill>
                </a:rPr>
                <a:t>+ (N=3)</a:t>
              </a:r>
              <a:endParaRPr lang="en-US" dirty="0">
                <a:solidFill>
                  <a:schemeClr val="bg1"/>
                </a:solidFill>
              </a:endParaRPr>
            </a:p>
          </p:txBody>
        </p:sp>
        <p:sp>
          <p:nvSpPr>
            <p:cNvPr id="39" name="TextBox 38"/>
            <p:cNvSpPr txBox="1"/>
            <p:nvPr/>
          </p:nvSpPr>
          <p:spPr>
            <a:xfrm>
              <a:off x="6753486" y="1026399"/>
              <a:ext cx="1833218" cy="468772"/>
            </a:xfrm>
            <a:prstGeom prst="rect">
              <a:avLst/>
            </a:prstGeom>
            <a:noFill/>
          </p:spPr>
          <p:txBody>
            <a:bodyPr wrap="square" rtlCol="0">
              <a:spAutoFit/>
            </a:bodyPr>
            <a:lstStyle/>
            <a:p>
              <a:pPr algn="ctr"/>
              <a:r>
                <a:rPr lang="en-US" dirty="0" err="1" smtClean="0">
                  <a:solidFill>
                    <a:schemeClr val="bg1"/>
                  </a:solidFill>
                </a:rPr>
                <a:t>RiboZero</a:t>
              </a:r>
              <a:r>
                <a:rPr lang="en-US" dirty="0" smtClean="0">
                  <a:solidFill>
                    <a:schemeClr val="bg1"/>
                  </a:solidFill>
                </a:rPr>
                <a:t> (N=3)</a:t>
              </a:r>
              <a:endParaRPr lang="en-US" dirty="0">
                <a:solidFill>
                  <a:schemeClr val="bg1"/>
                </a:solidFill>
              </a:endParaRPr>
            </a:p>
          </p:txBody>
        </p:sp>
        <p:sp>
          <p:nvSpPr>
            <p:cNvPr id="40" name="TextBox 39"/>
            <p:cNvSpPr txBox="1"/>
            <p:nvPr/>
          </p:nvSpPr>
          <p:spPr>
            <a:xfrm>
              <a:off x="6753486" y="6266125"/>
              <a:ext cx="1833218" cy="468772"/>
            </a:xfrm>
            <a:prstGeom prst="rect">
              <a:avLst/>
            </a:prstGeom>
            <a:noFill/>
          </p:spPr>
          <p:txBody>
            <a:bodyPr wrap="square" rtlCol="0">
              <a:spAutoFit/>
            </a:bodyPr>
            <a:lstStyle/>
            <a:p>
              <a:pPr algn="ctr"/>
              <a:r>
                <a:rPr lang="en-US" dirty="0" err="1" smtClean="0">
                  <a:solidFill>
                    <a:schemeClr val="bg1"/>
                  </a:solidFill>
                </a:rPr>
                <a:t>RiboZero</a:t>
              </a:r>
              <a:r>
                <a:rPr lang="en-US" dirty="0" smtClean="0">
                  <a:solidFill>
                    <a:schemeClr val="bg1"/>
                  </a:solidFill>
                </a:rPr>
                <a:t> (N=2)</a:t>
              </a:r>
              <a:endParaRPr lang="en-US" dirty="0">
                <a:solidFill>
                  <a:schemeClr val="bg1"/>
                </a:solidFill>
              </a:endParaRPr>
            </a:p>
          </p:txBody>
        </p:sp>
        <p:sp>
          <p:nvSpPr>
            <p:cNvPr id="41" name="TextBox 40"/>
            <p:cNvSpPr txBox="1"/>
            <p:nvPr/>
          </p:nvSpPr>
          <p:spPr>
            <a:xfrm>
              <a:off x="6736522" y="4442318"/>
              <a:ext cx="1833218" cy="468772"/>
            </a:xfrm>
            <a:prstGeom prst="rect">
              <a:avLst/>
            </a:prstGeom>
            <a:solidFill>
              <a:srgbClr val="3366FF"/>
            </a:solidFill>
          </p:spPr>
          <p:txBody>
            <a:bodyPr wrap="square" rtlCol="0">
              <a:spAutoFit/>
            </a:bodyPr>
            <a:lstStyle/>
            <a:p>
              <a:pPr algn="ctr"/>
              <a:r>
                <a:rPr lang="en-US" dirty="0" err="1" smtClean="0">
                  <a:solidFill>
                    <a:schemeClr val="bg1"/>
                  </a:solidFill>
                </a:rPr>
                <a:t>RiboZero</a:t>
              </a:r>
              <a:r>
                <a:rPr lang="en-US" dirty="0" smtClean="0">
                  <a:solidFill>
                    <a:schemeClr val="bg1"/>
                  </a:solidFill>
                </a:rPr>
                <a:t> (N=3)</a:t>
              </a:r>
              <a:endParaRPr lang="en-US" dirty="0">
                <a:solidFill>
                  <a:schemeClr val="bg1"/>
                </a:solidFill>
              </a:endParaRPr>
            </a:p>
          </p:txBody>
        </p:sp>
        <p:sp>
          <p:nvSpPr>
            <p:cNvPr id="42" name="TextBox 41"/>
            <p:cNvSpPr txBox="1"/>
            <p:nvPr/>
          </p:nvSpPr>
          <p:spPr>
            <a:xfrm>
              <a:off x="6753486" y="2752872"/>
              <a:ext cx="1833218" cy="468772"/>
            </a:xfrm>
            <a:prstGeom prst="rect">
              <a:avLst/>
            </a:prstGeom>
            <a:noFill/>
          </p:spPr>
          <p:txBody>
            <a:bodyPr wrap="square" rtlCol="0">
              <a:spAutoFit/>
            </a:bodyPr>
            <a:lstStyle/>
            <a:p>
              <a:pPr algn="ctr"/>
              <a:r>
                <a:rPr lang="en-US" dirty="0" err="1" smtClean="0">
                  <a:solidFill>
                    <a:schemeClr val="bg1"/>
                  </a:solidFill>
                </a:rPr>
                <a:t>RiboZero</a:t>
              </a:r>
              <a:r>
                <a:rPr lang="en-US" dirty="0" smtClean="0">
                  <a:solidFill>
                    <a:schemeClr val="bg1"/>
                  </a:solidFill>
                </a:rPr>
                <a:t> (N=3)</a:t>
              </a:r>
              <a:endParaRPr lang="en-US" dirty="0">
                <a:solidFill>
                  <a:schemeClr val="bg1"/>
                </a:solidFill>
              </a:endParaRPr>
            </a:p>
          </p:txBody>
        </p:sp>
      </p:grpSp>
      <p:sp>
        <p:nvSpPr>
          <p:cNvPr id="43" name="TextBox 42"/>
          <p:cNvSpPr txBox="1"/>
          <p:nvPr/>
        </p:nvSpPr>
        <p:spPr>
          <a:xfrm>
            <a:off x="1997261" y="171013"/>
            <a:ext cx="1654413" cy="646331"/>
          </a:xfrm>
          <a:prstGeom prst="rect">
            <a:avLst/>
          </a:prstGeom>
          <a:noFill/>
          <a:ln>
            <a:solidFill>
              <a:srgbClr val="0000FF"/>
            </a:solidFill>
          </a:ln>
        </p:spPr>
        <p:txBody>
          <a:bodyPr wrap="square" rtlCol="0">
            <a:spAutoFit/>
          </a:bodyPr>
          <a:lstStyle/>
          <a:p>
            <a:pPr algn="ctr"/>
            <a:r>
              <a:rPr lang="en-US" dirty="0" smtClean="0"/>
              <a:t>Homogenate brain tissue</a:t>
            </a:r>
            <a:endParaRPr lang="en-US" dirty="0"/>
          </a:p>
        </p:txBody>
      </p:sp>
      <p:sp>
        <p:nvSpPr>
          <p:cNvPr id="44" name="TextBox 43"/>
          <p:cNvSpPr txBox="1"/>
          <p:nvPr/>
        </p:nvSpPr>
        <p:spPr>
          <a:xfrm>
            <a:off x="4044193" y="171013"/>
            <a:ext cx="1436184" cy="646331"/>
          </a:xfrm>
          <a:prstGeom prst="rect">
            <a:avLst/>
          </a:prstGeom>
          <a:noFill/>
          <a:ln>
            <a:solidFill>
              <a:srgbClr val="0000FF"/>
            </a:solidFill>
          </a:ln>
        </p:spPr>
        <p:txBody>
          <a:bodyPr wrap="square" rtlCol="0">
            <a:spAutoFit/>
          </a:bodyPr>
          <a:lstStyle/>
          <a:p>
            <a:pPr algn="ctr"/>
            <a:r>
              <a:rPr lang="en-US" dirty="0" smtClean="0"/>
              <a:t>RNA Fractionation</a:t>
            </a:r>
            <a:endParaRPr lang="en-US" dirty="0"/>
          </a:p>
        </p:txBody>
      </p:sp>
      <p:sp>
        <p:nvSpPr>
          <p:cNvPr id="45" name="TextBox 44"/>
          <p:cNvSpPr txBox="1"/>
          <p:nvPr/>
        </p:nvSpPr>
        <p:spPr>
          <a:xfrm>
            <a:off x="6037684" y="79661"/>
            <a:ext cx="1460708" cy="923330"/>
          </a:xfrm>
          <a:prstGeom prst="rect">
            <a:avLst/>
          </a:prstGeom>
          <a:noFill/>
          <a:ln>
            <a:solidFill>
              <a:srgbClr val="0000FF"/>
            </a:solidFill>
          </a:ln>
        </p:spPr>
        <p:txBody>
          <a:bodyPr wrap="square" rtlCol="0">
            <a:spAutoFit/>
          </a:bodyPr>
          <a:lstStyle/>
          <a:p>
            <a:pPr algn="ctr"/>
            <a:r>
              <a:rPr lang="en-US" dirty="0" smtClean="0"/>
              <a:t>Sequencing Library Preparation</a:t>
            </a:r>
            <a:endParaRPr lang="en-US" dirty="0"/>
          </a:p>
        </p:txBody>
      </p:sp>
      <p:sp>
        <p:nvSpPr>
          <p:cNvPr id="46" name="Right Arrow 45"/>
          <p:cNvSpPr/>
          <p:nvPr/>
        </p:nvSpPr>
        <p:spPr>
          <a:xfrm>
            <a:off x="3702287" y="368478"/>
            <a:ext cx="311670" cy="224433"/>
          </a:xfrm>
          <a:prstGeom prst="rightArrow">
            <a:avLst/>
          </a:prstGeom>
          <a:solidFill>
            <a:srgbClr val="B3A2C7"/>
          </a:solidFill>
          <a:ln>
            <a:solidFill>
              <a:srgbClr val="66006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ight Arrow 46"/>
          <p:cNvSpPr/>
          <p:nvPr/>
        </p:nvSpPr>
        <p:spPr>
          <a:xfrm>
            <a:off x="5577470" y="368478"/>
            <a:ext cx="311670" cy="224433"/>
          </a:xfrm>
          <a:prstGeom prst="rightArrow">
            <a:avLst/>
          </a:prstGeom>
          <a:solidFill>
            <a:srgbClr val="B3A2C7"/>
          </a:solidFill>
          <a:ln>
            <a:solidFill>
              <a:srgbClr val="66006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77511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read_distribution_6_feature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60628"/>
            <a:ext cx="5859994" cy="2929997"/>
          </a:xfrm>
          <a:prstGeom prst="rect">
            <a:avLst/>
          </a:prstGeom>
        </p:spPr>
      </p:pic>
      <p:pic>
        <p:nvPicPr>
          <p:cNvPr id="5" name="Picture 4" descr="gene_length_byGroup_polya_zon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0894" y="66440"/>
            <a:ext cx="2967303" cy="2119502"/>
          </a:xfrm>
          <a:prstGeom prst="rect">
            <a:avLst/>
          </a:prstGeom>
        </p:spPr>
      </p:pic>
      <p:pic>
        <p:nvPicPr>
          <p:cNvPr id="6" name="Picture 5" descr="nuclear_DEG_byLibrary_annotation_downsampled.pdf"/>
          <p:cNvPicPr>
            <a:picLocks noChangeAspect="1"/>
          </p:cNvPicPr>
          <p:nvPr/>
        </p:nvPicPr>
        <p:blipFill rotWithShape="1">
          <a:blip r:embed="rId4">
            <a:extLst>
              <a:ext uri="{28A0092B-C50C-407E-A947-70E740481C1C}">
                <a14:useLocalDpi xmlns:a14="http://schemas.microsoft.com/office/drawing/2010/main" val="0"/>
              </a:ext>
            </a:extLst>
          </a:blip>
          <a:srcRect l="2797"/>
          <a:stretch/>
        </p:blipFill>
        <p:spPr>
          <a:xfrm>
            <a:off x="0" y="454491"/>
            <a:ext cx="2540008" cy="1306553"/>
          </a:xfrm>
          <a:prstGeom prst="rect">
            <a:avLst/>
          </a:prstGeom>
        </p:spPr>
      </p:pic>
      <p:pic>
        <p:nvPicPr>
          <p:cNvPr id="9" name="Picture 8" descr="known_localizing_genes_ACTB_MALAT1_LFC.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40008" y="262620"/>
            <a:ext cx="1708672" cy="1708672"/>
          </a:xfrm>
          <a:prstGeom prst="rect">
            <a:avLst/>
          </a:prstGeom>
        </p:spPr>
      </p:pic>
      <p:sp>
        <p:nvSpPr>
          <p:cNvPr id="10" name="TextBox 9"/>
          <p:cNvSpPr txBox="1"/>
          <p:nvPr/>
        </p:nvSpPr>
        <p:spPr>
          <a:xfrm>
            <a:off x="1" y="7669074"/>
            <a:ext cx="7772400" cy="2123658"/>
          </a:xfrm>
          <a:prstGeom prst="rect">
            <a:avLst/>
          </a:prstGeom>
          <a:noFill/>
        </p:spPr>
        <p:txBody>
          <a:bodyPr wrap="square" rtlCol="0">
            <a:spAutoFit/>
          </a:bodyPr>
          <a:lstStyle/>
          <a:p>
            <a:r>
              <a:rPr lang="en-US" sz="1200" i="1" dirty="0" smtClean="0"/>
              <a:t>Supplementary Figure 2: Characterizing the </a:t>
            </a:r>
            <a:r>
              <a:rPr lang="en-US" sz="1200" i="1" dirty="0"/>
              <a:t>nuclear and cytoplasmic </a:t>
            </a:r>
            <a:r>
              <a:rPr lang="en-US" sz="1200" i="1" dirty="0" err="1"/>
              <a:t>transcriptome</a:t>
            </a:r>
            <a:r>
              <a:rPr lang="en-US" sz="1200" i="1" dirty="0"/>
              <a:t> in human brain</a:t>
            </a:r>
            <a:r>
              <a:rPr lang="en-US" sz="1200" dirty="0" smtClean="0">
                <a:effectLst/>
              </a:rPr>
              <a:t> </a:t>
            </a:r>
          </a:p>
          <a:p>
            <a:pPr marL="228600" indent="-228600">
              <a:buAutoNum type="alphaUcParenR"/>
            </a:pPr>
            <a:r>
              <a:rPr lang="en-US" sz="1200" dirty="0" smtClean="0"/>
              <a:t>Differentially expressed genes in nuclear RNA by library type (FDR ≤ 0.05; abs(Log2 Fold Change) ≥ 1).</a:t>
            </a:r>
          </a:p>
          <a:p>
            <a:pPr marL="228600" indent="-228600">
              <a:buAutoNum type="alphaUcParenR"/>
            </a:pPr>
            <a:r>
              <a:rPr lang="en-US" sz="1200" i="1" dirty="0" smtClean="0"/>
              <a:t>ACTB1</a:t>
            </a:r>
            <a:r>
              <a:rPr lang="en-US" sz="1200" dirty="0" smtClean="0"/>
              <a:t>, a cytoplasmic gene, and </a:t>
            </a:r>
            <a:r>
              <a:rPr lang="en-US" sz="1200" i="1" dirty="0" smtClean="0"/>
              <a:t>MALAT1</a:t>
            </a:r>
            <a:r>
              <a:rPr lang="en-US" sz="1200" dirty="0" smtClean="0"/>
              <a:t>, a nuclear gene, are enriched in the appropriate subcellular fractions. Error bars reflect standard error.</a:t>
            </a:r>
          </a:p>
          <a:p>
            <a:pPr marL="228600" indent="-228600">
              <a:buAutoNum type="alphaUcParenR"/>
            </a:pPr>
            <a:r>
              <a:rPr lang="en-US" sz="1200" dirty="0" smtClean="0"/>
              <a:t>Distribution of lengths of genes enriched by fraction in </a:t>
            </a:r>
            <a:r>
              <a:rPr lang="en-US" sz="1200" dirty="0" err="1" smtClean="0"/>
              <a:t>polyA</a:t>
            </a:r>
            <a:r>
              <a:rPr lang="en-US" sz="1200" dirty="0" smtClean="0"/>
              <a:t> </a:t>
            </a:r>
            <a:r>
              <a:rPr lang="en-US" sz="1200" dirty="0"/>
              <a:t>samples (FDR≤0.05; abs(LFC)≥1)</a:t>
            </a:r>
            <a:r>
              <a:rPr lang="en-US" sz="1200" dirty="0" smtClean="0"/>
              <a:t>. “Cytoplasmic” and “Nuclear” reflect which fraction in which the gene is higher expressed, and “Adult” and “Prenatal” represent the age in which the comparison between fractions was made.</a:t>
            </a:r>
          </a:p>
          <a:p>
            <a:pPr marL="228600" indent="-228600">
              <a:buFontTx/>
              <a:buAutoNum type="alphaUcParenR"/>
            </a:pPr>
            <a:r>
              <a:rPr lang="en-US" sz="1200" dirty="0"/>
              <a:t>Percent of reads mapping to six genomic features in each group</a:t>
            </a:r>
            <a:r>
              <a:rPr lang="en-US" sz="1200" dirty="0" smtClean="0"/>
              <a:t>. TES=Transcription end site; TSS=transcription start site; UTR=</a:t>
            </a:r>
            <a:r>
              <a:rPr lang="en-US" sz="1200" dirty="0" err="1" smtClean="0"/>
              <a:t>untranslated</a:t>
            </a:r>
            <a:r>
              <a:rPr lang="en-US" sz="1200" dirty="0" smtClean="0"/>
              <a:t> region, CDS=coding; kb=</a:t>
            </a:r>
            <a:r>
              <a:rPr lang="en-US" sz="1200" dirty="0" err="1" smtClean="0"/>
              <a:t>kilobase</a:t>
            </a:r>
            <a:r>
              <a:rPr lang="en-US" sz="1200" dirty="0" smtClean="0"/>
              <a:t>.</a:t>
            </a:r>
          </a:p>
          <a:p>
            <a:pPr marL="228600" indent="-228600">
              <a:buFontTx/>
              <a:buAutoNum type="alphaUcParenR"/>
            </a:pPr>
            <a:r>
              <a:rPr lang="en-US" sz="1200" dirty="0"/>
              <a:t>Annotation of groups of genes differentially expressed by fraction (FDR≤0.05; abs(LFC)≥1). The total number of genes in each group is listed to the right of each bar</a:t>
            </a:r>
            <a:r>
              <a:rPr lang="en-US" sz="1200" dirty="0" smtClean="0"/>
              <a:t>.</a:t>
            </a:r>
            <a:endParaRPr lang="en-US" sz="1200" dirty="0"/>
          </a:p>
        </p:txBody>
      </p:sp>
      <p:sp>
        <p:nvSpPr>
          <p:cNvPr id="14" name="TextBox 13"/>
          <p:cNvSpPr txBox="1"/>
          <p:nvPr/>
        </p:nvSpPr>
        <p:spPr>
          <a:xfrm>
            <a:off x="1" y="52475"/>
            <a:ext cx="692758" cy="461665"/>
          </a:xfrm>
          <a:prstGeom prst="rect">
            <a:avLst/>
          </a:prstGeom>
          <a:noFill/>
        </p:spPr>
        <p:txBody>
          <a:bodyPr wrap="square" rtlCol="0">
            <a:spAutoFit/>
          </a:bodyPr>
          <a:lstStyle/>
          <a:p>
            <a:r>
              <a:rPr lang="en-US" sz="2400" b="1" dirty="0" smtClean="0"/>
              <a:t>A.</a:t>
            </a:r>
            <a:endParaRPr lang="en-US" sz="2400" b="1" dirty="0"/>
          </a:p>
        </p:txBody>
      </p:sp>
      <p:sp>
        <p:nvSpPr>
          <p:cNvPr id="15" name="TextBox 14"/>
          <p:cNvSpPr txBox="1"/>
          <p:nvPr/>
        </p:nvSpPr>
        <p:spPr>
          <a:xfrm>
            <a:off x="2030655" y="52475"/>
            <a:ext cx="692758" cy="461665"/>
          </a:xfrm>
          <a:prstGeom prst="rect">
            <a:avLst/>
          </a:prstGeom>
          <a:noFill/>
        </p:spPr>
        <p:txBody>
          <a:bodyPr wrap="square" rtlCol="0">
            <a:spAutoFit/>
          </a:bodyPr>
          <a:lstStyle/>
          <a:p>
            <a:r>
              <a:rPr lang="en-US" sz="2400" b="1" dirty="0"/>
              <a:t>B</a:t>
            </a:r>
            <a:r>
              <a:rPr lang="en-US" sz="2400" b="1" dirty="0" smtClean="0"/>
              <a:t>.</a:t>
            </a:r>
            <a:endParaRPr lang="en-US" sz="2400" b="1" dirty="0"/>
          </a:p>
        </p:txBody>
      </p:sp>
      <p:sp>
        <p:nvSpPr>
          <p:cNvPr id="16" name="TextBox 15"/>
          <p:cNvSpPr txBox="1"/>
          <p:nvPr/>
        </p:nvSpPr>
        <p:spPr>
          <a:xfrm>
            <a:off x="4244631" y="66440"/>
            <a:ext cx="692758" cy="461665"/>
          </a:xfrm>
          <a:prstGeom prst="rect">
            <a:avLst/>
          </a:prstGeom>
          <a:noFill/>
        </p:spPr>
        <p:txBody>
          <a:bodyPr wrap="square" rtlCol="0">
            <a:spAutoFit/>
          </a:bodyPr>
          <a:lstStyle/>
          <a:p>
            <a:r>
              <a:rPr lang="en-US" sz="2400" b="1" dirty="0"/>
              <a:t>C</a:t>
            </a:r>
            <a:r>
              <a:rPr lang="en-US" sz="2400" b="1" dirty="0" smtClean="0"/>
              <a:t>.</a:t>
            </a:r>
            <a:endParaRPr lang="en-US" sz="2400" b="1" dirty="0"/>
          </a:p>
        </p:txBody>
      </p:sp>
      <p:sp>
        <p:nvSpPr>
          <p:cNvPr id="20" name="TextBox 19"/>
          <p:cNvSpPr txBox="1"/>
          <p:nvPr/>
        </p:nvSpPr>
        <p:spPr>
          <a:xfrm>
            <a:off x="2723413" y="262620"/>
            <a:ext cx="812715" cy="246221"/>
          </a:xfrm>
          <a:prstGeom prst="rect">
            <a:avLst/>
          </a:prstGeom>
          <a:noFill/>
        </p:spPr>
        <p:txBody>
          <a:bodyPr wrap="square" rtlCol="0">
            <a:spAutoFit/>
          </a:bodyPr>
          <a:lstStyle/>
          <a:p>
            <a:r>
              <a:rPr lang="en-US" sz="1000" dirty="0" smtClean="0">
                <a:latin typeface="Wingdings"/>
                <a:ea typeface="Wingdings"/>
                <a:cs typeface="Wingdings"/>
                <a:sym typeface="Wingdings"/>
              </a:rPr>
              <a:t></a:t>
            </a:r>
            <a:r>
              <a:rPr lang="en-US" sz="1000" dirty="0" smtClean="0">
                <a:sym typeface="Wingdings"/>
              </a:rPr>
              <a:t> Nucleus</a:t>
            </a:r>
            <a:endParaRPr lang="en-US" sz="1000" dirty="0"/>
          </a:p>
        </p:txBody>
      </p:sp>
      <p:sp>
        <p:nvSpPr>
          <p:cNvPr id="21" name="TextBox 20"/>
          <p:cNvSpPr txBox="1"/>
          <p:nvPr/>
        </p:nvSpPr>
        <p:spPr>
          <a:xfrm>
            <a:off x="2723413" y="1511428"/>
            <a:ext cx="995461" cy="246221"/>
          </a:xfrm>
          <a:prstGeom prst="rect">
            <a:avLst/>
          </a:prstGeom>
          <a:noFill/>
        </p:spPr>
        <p:txBody>
          <a:bodyPr wrap="square" rtlCol="0">
            <a:spAutoFit/>
          </a:bodyPr>
          <a:lstStyle/>
          <a:p>
            <a:r>
              <a:rPr lang="en-US" sz="1000" dirty="0" smtClean="0">
                <a:latin typeface="Wingdings"/>
                <a:ea typeface="Wingdings"/>
                <a:cs typeface="Wingdings"/>
                <a:sym typeface="Wingdings"/>
              </a:rPr>
              <a:t></a:t>
            </a:r>
            <a:r>
              <a:rPr lang="en-US" sz="1000" dirty="0" smtClean="0">
                <a:sym typeface="Wingdings"/>
              </a:rPr>
              <a:t> Cytoplasm</a:t>
            </a:r>
            <a:endParaRPr lang="en-US" sz="1000" dirty="0"/>
          </a:p>
        </p:txBody>
      </p:sp>
      <p:sp>
        <p:nvSpPr>
          <p:cNvPr id="17" name="TextBox 16"/>
          <p:cNvSpPr txBox="1"/>
          <p:nvPr/>
        </p:nvSpPr>
        <p:spPr>
          <a:xfrm>
            <a:off x="1" y="2015659"/>
            <a:ext cx="692758" cy="461665"/>
          </a:xfrm>
          <a:prstGeom prst="rect">
            <a:avLst/>
          </a:prstGeom>
          <a:noFill/>
        </p:spPr>
        <p:txBody>
          <a:bodyPr wrap="square" rtlCol="0">
            <a:spAutoFit/>
          </a:bodyPr>
          <a:lstStyle/>
          <a:p>
            <a:r>
              <a:rPr lang="en-US" sz="2400" b="1" dirty="0"/>
              <a:t>D</a:t>
            </a:r>
            <a:r>
              <a:rPr lang="en-US" sz="2400" b="1" dirty="0" smtClean="0"/>
              <a:t>.</a:t>
            </a:r>
            <a:endParaRPr lang="en-US" sz="2400" b="1" dirty="0"/>
          </a:p>
        </p:txBody>
      </p:sp>
      <p:pic>
        <p:nvPicPr>
          <p:cNvPr id="13" name="Picture 12" descr="annotation_DEG_interaction_fraction-age_LFC1.percent.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6353" y="5090625"/>
            <a:ext cx="3437932" cy="2578449"/>
          </a:xfrm>
          <a:prstGeom prst="rect">
            <a:avLst/>
          </a:prstGeom>
        </p:spPr>
      </p:pic>
      <p:sp>
        <p:nvSpPr>
          <p:cNvPr id="18" name="TextBox 17"/>
          <p:cNvSpPr txBox="1"/>
          <p:nvPr/>
        </p:nvSpPr>
        <p:spPr>
          <a:xfrm>
            <a:off x="3" y="5091096"/>
            <a:ext cx="692758" cy="461665"/>
          </a:xfrm>
          <a:prstGeom prst="rect">
            <a:avLst/>
          </a:prstGeom>
          <a:noFill/>
        </p:spPr>
        <p:txBody>
          <a:bodyPr wrap="square" rtlCol="0">
            <a:spAutoFit/>
          </a:bodyPr>
          <a:lstStyle/>
          <a:p>
            <a:r>
              <a:rPr lang="en-US" sz="2400" b="1" dirty="0"/>
              <a:t>E</a:t>
            </a:r>
            <a:r>
              <a:rPr lang="en-US" sz="2400" b="1" dirty="0" smtClean="0"/>
              <a:t>.</a:t>
            </a:r>
            <a:endParaRPr lang="en-US" sz="2400" b="1" dirty="0"/>
          </a:p>
        </p:txBody>
      </p:sp>
    </p:spTree>
    <p:extLst>
      <p:ext uri="{BB962C8B-B14F-4D97-AF65-F5344CB8AC3E}">
        <p14:creationId xmlns:p14="http://schemas.microsoft.com/office/powerpoint/2010/main" val="1714968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descr="sigLFC_byFractions_allGenes.pdf"/>
          <p:cNvPicPr>
            <a:picLocks noChangeAspect="1"/>
          </p:cNvPicPr>
          <p:nvPr/>
        </p:nvPicPr>
        <p:blipFill rotWithShape="1">
          <a:blip r:embed="rId2">
            <a:extLst>
              <a:ext uri="{28A0092B-C50C-407E-A947-70E740481C1C}">
                <a14:useLocalDpi xmlns:a14="http://schemas.microsoft.com/office/drawing/2010/main" val="0"/>
              </a:ext>
            </a:extLst>
          </a:blip>
          <a:srcRect r="24583"/>
          <a:stretch/>
        </p:blipFill>
        <p:spPr>
          <a:xfrm>
            <a:off x="5039115" y="2585839"/>
            <a:ext cx="2064798" cy="1955581"/>
          </a:xfrm>
          <a:prstGeom prst="rect">
            <a:avLst/>
          </a:prstGeom>
        </p:spPr>
      </p:pic>
      <p:pic>
        <p:nvPicPr>
          <p:cNvPr id="22" name="Picture 21" descr="annotation_DEG_interaction_fraction-age_LFC1.percent.ribozero.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39" y="111239"/>
            <a:ext cx="2861063" cy="2145798"/>
          </a:xfrm>
          <a:prstGeom prst="rect">
            <a:avLst/>
          </a:prstGeom>
        </p:spPr>
      </p:pic>
      <p:pic>
        <p:nvPicPr>
          <p:cNvPr id="2" name="Picture 1" descr="annotation_DEG_interaction_age-fraction_LFC1.percent.ribozero.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07053" y="104489"/>
            <a:ext cx="2870063" cy="2152548"/>
          </a:xfrm>
          <a:prstGeom prst="rect">
            <a:avLst/>
          </a:prstGeom>
        </p:spPr>
      </p:pic>
      <p:sp>
        <p:nvSpPr>
          <p:cNvPr id="20" name="TextBox 19"/>
          <p:cNvSpPr txBox="1"/>
          <p:nvPr/>
        </p:nvSpPr>
        <p:spPr>
          <a:xfrm>
            <a:off x="3129138" y="20840"/>
            <a:ext cx="692758" cy="369332"/>
          </a:xfrm>
          <a:prstGeom prst="rect">
            <a:avLst/>
          </a:prstGeom>
          <a:noFill/>
        </p:spPr>
        <p:txBody>
          <a:bodyPr wrap="square" rtlCol="0">
            <a:spAutoFit/>
          </a:bodyPr>
          <a:lstStyle/>
          <a:p>
            <a:r>
              <a:rPr lang="en-US" b="1" dirty="0"/>
              <a:t>B</a:t>
            </a:r>
            <a:r>
              <a:rPr lang="en-US" b="1" dirty="0" smtClean="0"/>
              <a:t>.</a:t>
            </a:r>
            <a:endParaRPr lang="en-US" b="1" dirty="0"/>
          </a:p>
        </p:txBody>
      </p:sp>
      <p:sp>
        <p:nvSpPr>
          <p:cNvPr id="21" name="TextBox 20"/>
          <p:cNvSpPr txBox="1"/>
          <p:nvPr/>
        </p:nvSpPr>
        <p:spPr>
          <a:xfrm>
            <a:off x="47840" y="18579"/>
            <a:ext cx="692758" cy="369332"/>
          </a:xfrm>
          <a:prstGeom prst="rect">
            <a:avLst/>
          </a:prstGeom>
          <a:noFill/>
        </p:spPr>
        <p:txBody>
          <a:bodyPr wrap="square" rtlCol="0">
            <a:spAutoFit/>
          </a:bodyPr>
          <a:lstStyle/>
          <a:p>
            <a:r>
              <a:rPr lang="en-US" b="1" dirty="0"/>
              <a:t>A</a:t>
            </a:r>
            <a:r>
              <a:rPr lang="en-US" b="1" dirty="0" smtClean="0"/>
              <a:t>.</a:t>
            </a:r>
            <a:endParaRPr lang="en-US" b="1" dirty="0"/>
          </a:p>
        </p:txBody>
      </p:sp>
      <p:pic>
        <p:nvPicPr>
          <p:cNvPr id="10" name="Picture 9" descr="MA_plot_prenatal_ribo.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4221" y="2363040"/>
            <a:ext cx="2336445" cy="2449833"/>
          </a:xfrm>
          <a:prstGeom prst="rect">
            <a:avLst/>
          </a:prstGeom>
        </p:spPr>
      </p:pic>
      <p:pic>
        <p:nvPicPr>
          <p:cNvPr id="11" name="Picture 10" descr="MA_plot_adult_ribo.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80666" y="2333639"/>
            <a:ext cx="2364485" cy="2479234"/>
          </a:xfrm>
          <a:prstGeom prst="rect">
            <a:avLst/>
          </a:prstGeom>
        </p:spPr>
      </p:pic>
      <p:sp>
        <p:nvSpPr>
          <p:cNvPr id="14" name="TextBox 13"/>
          <p:cNvSpPr txBox="1"/>
          <p:nvPr/>
        </p:nvSpPr>
        <p:spPr>
          <a:xfrm>
            <a:off x="0" y="5044922"/>
            <a:ext cx="7772400" cy="1569660"/>
          </a:xfrm>
          <a:prstGeom prst="rect">
            <a:avLst/>
          </a:prstGeom>
          <a:noFill/>
        </p:spPr>
        <p:txBody>
          <a:bodyPr wrap="square" rtlCol="0">
            <a:spAutoFit/>
          </a:bodyPr>
          <a:lstStyle/>
          <a:p>
            <a:r>
              <a:rPr lang="en-US" sz="1200" i="1" dirty="0" smtClean="0"/>
              <a:t>Supplementary Figure </a:t>
            </a:r>
            <a:r>
              <a:rPr lang="en-US" sz="1200" i="1" dirty="0"/>
              <a:t>3</a:t>
            </a:r>
            <a:r>
              <a:rPr lang="en-US" sz="1200" i="1" dirty="0" smtClean="0"/>
              <a:t>: Comparing Fraction and Age in </a:t>
            </a:r>
            <a:r>
              <a:rPr lang="en-US" sz="1200" i="1" dirty="0" err="1" smtClean="0"/>
              <a:t>RiboZero</a:t>
            </a:r>
            <a:r>
              <a:rPr lang="en-US" sz="1200" i="1" dirty="0" smtClean="0"/>
              <a:t> Samples</a:t>
            </a:r>
          </a:p>
          <a:p>
            <a:pPr marL="228600" indent="-228600">
              <a:buAutoNum type="alphaUcParenR"/>
            </a:pPr>
            <a:r>
              <a:rPr lang="en-US" sz="1200" dirty="0"/>
              <a:t>Annotation of groups of genes differentially expressed by fraction in adult and prenatal RNA (FDR≤0.05; abs(LFC)≥1). The total number in each group is listed to the right of each bar.</a:t>
            </a:r>
          </a:p>
          <a:p>
            <a:pPr marL="228600" indent="-228600">
              <a:buAutoNum type="alphaUcParenR"/>
            </a:pPr>
            <a:r>
              <a:rPr lang="en-US" sz="1200" dirty="0"/>
              <a:t>Annotation of groups of genes differentially expressed by age in cytoplasmic and nuclear RNA (FDR≤0.05; abs(LFC)≥1). The total number in each group is listed to the right of each bar.</a:t>
            </a:r>
          </a:p>
          <a:p>
            <a:pPr marL="228600" indent="-228600">
              <a:buAutoNum type="alphaUcParenR"/>
            </a:pPr>
            <a:r>
              <a:rPr lang="en-US" sz="1200" dirty="0" smtClean="0">
                <a:effectLst/>
              </a:rPr>
              <a:t>MA plots of prenatal and adult gene expression differences measured across fraction. Red dots </a:t>
            </a:r>
            <a:r>
              <a:rPr lang="en-US" sz="1200" dirty="0"/>
              <a:t>indicate </a:t>
            </a:r>
            <a:r>
              <a:rPr lang="en-US" sz="1200" dirty="0" smtClean="0"/>
              <a:t>FDR</a:t>
            </a:r>
            <a:r>
              <a:rPr lang="en-US" sz="1200" dirty="0"/>
              <a:t>≤</a:t>
            </a:r>
            <a:r>
              <a:rPr lang="en-US" sz="1200" dirty="0" smtClean="0"/>
              <a:t>0.05.</a:t>
            </a:r>
          </a:p>
          <a:p>
            <a:pPr marL="228600" indent="-228600">
              <a:buAutoNum type="alphaUcParenR"/>
            </a:pPr>
            <a:r>
              <a:rPr lang="en-US" sz="1200" dirty="0" smtClean="0"/>
              <a:t>Log</a:t>
            </a:r>
            <a:r>
              <a:rPr lang="en-US" sz="1200" baseline="-25000" dirty="0" smtClean="0"/>
              <a:t>2</a:t>
            </a:r>
            <a:r>
              <a:rPr lang="en-US" sz="1200" dirty="0" smtClean="0"/>
              <a:t> fold change (LFC) of expression across fraction in adult samples plotted against prenatal samples. Black dots indicate genes with agreeing sign, and gray indicate a change in LFC direction.</a:t>
            </a:r>
          </a:p>
        </p:txBody>
      </p:sp>
      <p:sp>
        <p:nvSpPr>
          <p:cNvPr id="15" name="TextBox 14"/>
          <p:cNvSpPr txBox="1"/>
          <p:nvPr/>
        </p:nvSpPr>
        <p:spPr>
          <a:xfrm>
            <a:off x="47840" y="2257037"/>
            <a:ext cx="692758" cy="369332"/>
          </a:xfrm>
          <a:prstGeom prst="rect">
            <a:avLst/>
          </a:prstGeom>
          <a:noFill/>
        </p:spPr>
        <p:txBody>
          <a:bodyPr wrap="square" rtlCol="0">
            <a:spAutoFit/>
          </a:bodyPr>
          <a:lstStyle/>
          <a:p>
            <a:r>
              <a:rPr lang="en-US" b="1" dirty="0"/>
              <a:t>C</a:t>
            </a:r>
            <a:r>
              <a:rPr lang="en-US" b="1" dirty="0" smtClean="0"/>
              <a:t>.</a:t>
            </a:r>
            <a:endParaRPr lang="en-US" b="1" dirty="0"/>
          </a:p>
        </p:txBody>
      </p:sp>
      <p:sp>
        <p:nvSpPr>
          <p:cNvPr id="19" name="TextBox 18"/>
          <p:cNvSpPr txBox="1"/>
          <p:nvPr/>
        </p:nvSpPr>
        <p:spPr>
          <a:xfrm>
            <a:off x="4800824" y="2257037"/>
            <a:ext cx="692758" cy="369332"/>
          </a:xfrm>
          <a:prstGeom prst="rect">
            <a:avLst/>
          </a:prstGeom>
          <a:noFill/>
        </p:spPr>
        <p:txBody>
          <a:bodyPr wrap="square" rtlCol="0">
            <a:spAutoFit/>
          </a:bodyPr>
          <a:lstStyle/>
          <a:p>
            <a:r>
              <a:rPr lang="en-US" b="1" dirty="0"/>
              <a:t>D</a:t>
            </a:r>
            <a:r>
              <a:rPr lang="en-US" b="1" dirty="0" smtClean="0"/>
              <a:t>.</a:t>
            </a:r>
            <a:endParaRPr lang="en-US" b="1" dirty="0"/>
          </a:p>
        </p:txBody>
      </p:sp>
    </p:spTree>
    <p:extLst>
      <p:ext uri="{BB962C8B-B14F-4D97-AF65-F5344CB8AC3E}">
        <p14:creationId xmlns:p14="http://schemas.microsoft.com/office/powerpoint/2010/main" val="1760306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SE_counts_byGroup_byFrac_byAg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8463" y="5497938"/>
            <a:ext cx="2728648" cy="2273873"/>
          </a:xfrm>
          <a:prstGeom prst="rect">
            <a:avLst/>
          </a:prstGeom>
        </p:spPr>
      </p:pic>
      <p:pic>
        <p:nvPicPr>
          <p:cNvPr id="7" name="Picture 6" descr="total_unique_splice_variants_10deno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586" y="66758"/>
            <a:ext cx="2922525" cy="2435437"/>
          </a:xfrm>
          <a:prstGeom prst="rect">
            <a:avLst/>
          </a:prstGeom>
        </p:spPr>
      </p:pic>
      <p:pic>
        <p:nvPicPr>
          <p:cNvPr id="5" name="Picture 4" descr="volcano_plots_byComparison_byVariantType.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2686" y="2508915"/>
            <a:ext cx="7472560" cy="2989024"/>
          </a:xfrm>
          <a:prstGeom prst="rect">
            <a:avLst/>
          </a:prstGeom>
        </p:spPr>
      </p:pic>
      <p:sp>
        <p:nvSpPr>
          <p:cNvPr id="20" name="TextBox 19"/>
          <p:cNvSpPr txBox="1"/>
          <p:nvPr/>
        </p:nvSpPr>
        <p:spPr>
          <a:xfrm>
            <a:off x="14018" y="5529807"/>
            <a:ext cx="692758" cy="369332"/>
          </a:xfrm>
          <a:prstGeom prst="rect">
            <a:avLst/>
          </a:prstGeom>
          <a:noFill/>
        </p:spPr>
        <p:txBody>
          <a:bodyPr wrap="square" rtlCol="0">
            <a:spAutoFit/>
          </a:bodyPr>
          <a:lstStyle/>
          <a:p>
            <a:r>
              <a:rPr lang="en-US" b="1" dirty="0"/>
              <a:t>D</a:t>
            </a:r>
            <a:r>
              <a:rPr lang="en-US" b="1" dirty="0" smtClean="0"/>
              <a:t>.</a:t>
            </a:r>
            <a:endParaRPr lang="en-US" b="1" dirty="0"/>
          </a:p>
        </p:txBody>
      </p:sp>
      <p:sp>
        <p:nvSpPr>
          <p:cNvPr id="21" name="TextBox 20"/>
          <p:cNvSpPr txBox="1"/>
          <p:nvPr/>
        </p:nvSpPr>
        <p:spPr>
          <a:xfrm>
            <a:off x="-18380" y="2426739"/>
            <a:ext cx="692758" cy="369332"/>
          </a:xfrm>
          <a:prstGeom prst="rect">
            <a:avLst/>
          </a:prstGeom>
          <a:noFill/>
        </p:spPr>
        <p:txBody>
          <a:bodyPr wrap="square" rtlCol="0">
            <a:spAutoFit/>
          </a:bodyPr>
          <a:lstStyle/>
          <a:p>
            <a:r>
              <a:rPr lang="en-US" b="1" dirty="0"/>
              <a:t>C</a:t>
            </a:r>
            <a:r>
              <a:rPr lang="en-US" b="1" dirty="0" smtClean="0"/>
              <a:t>.</a:t>
            </a:r>
            <a:endParaRPr lang="en-US" b="1" dirty="0"/>
          </a:p>
        </p:txBody>
      </p:sp>
      <p:sp>
        <p:nvSpPr>
          <p:cNvPr id="15" name="TextBox 14"/>
          <p:cNvSpPr txBox="1"/>
          <p:nvPr/>
        </p:nvSpPr>
        <p:spPr>
          <a:xfrm>
            <a:off x="-13789" y="37914"/>
            <a:ext cx="692758" cy="369332"/>
          </a:xfrm>
          <a:prstGeom prst="rect">
            <a:avLst/>
          </a:prstGeom>
          <a:noFill/>
        </p:spPr>
        <p:txBody>
          <a:bodyPr wrap="square" rtlCol="0">
            <a:spAutoFit/>
          </a:bodyPr>
          <a:lstStyle/>
          <a:p>
            <a:r>
              <a:rPr lang="en-US" b="1" dirty="0"/>
              <a:t>A</a:t>
            </a:r>
            <a:r>
              <a:rPr lang="en-US" b="1" dirty="0" smtClean="0"/>
              <a:t>.</a:t>
            </a:r>
            <a:endParaRPr lang="en-US" b="1" dirty="0"/>
          </a:p>
        </p:txBody>
      </p:sp>
      <p:sp>
        <p:nvSpPr>
          <p:cNvPr id="23" name="TextBox 22"/>
          <p:cNvSpPr txBox="1"/>
          <p:nvPr/>
        </p:nvSpPr>
        <p:spPr>
          <a:xfrm>
            <a:off x="-18380" y="7877293"/>
            <a:ext cx="7772400" cy="1754327"/>
          </a:xfrm>
          <a:prstGeom prst="rect">
            <a:avLst/>
          </a:prstGeom>
          <a:noFill/>
        </p:spPr>
        <p:txBody>
          <a:bodyPr wrap="square" rtlCol="0">
            <a:spAutoFit/>
          </a:bodyPr>
          <a:lstStyle/>
          <a:p>
            <a:r>
              <a:rPr lang="en-US" sz="1200" i="1" dirty="0" smtClean="0"/>
              <a:t>Supplementary Figure 4: Overall alternative splicing patterns by splice variant type</a:t>
            </a:r>
          </a:p>
          <a:p>
            <a:pPr marL="228600" indent="-228600">
              <a:buAutoNum type="alphaUcParenR"/>
            </a:pPr>
            <a:r>
              <a:rPr lang="en-US" sz="1200" dirty="0" smtClean="0"/>
              <a:t>Counts of unique skipped </a:t>
            </a:r>
            <a:r>
              <a:rPr lang="en-US" sz="1200" dirty="0"/>
              <a:t>exons (SE), skipping of two exons (S2E), intron retention (IR), mutually exclusive exons (MXE), </a:t>
            </a:r>
            <a:r>
              <a:rPr lang="en-US" sz="1200" dirty="0" smtClean="0"/>
              <a:t>alternative </a:t>
            </a:r>
            <a:r>
              <a:rPr lang="en-US" sz="1200" dirty="0"/>
              <a:t>5’ </a:t>
            </a:r>
            <a:r>
              <a:rPr lang="en-US" sz="1200" dirty="0" smtClean="0"/>
              <a:t>exon splice </a:t>
            </a:r>
            <a:r>
              <a:rPr lang="en-US" sz="1200" dirty="0"/>
              <a:t>site use (</a:t>
            </a:r>
            <a:r>
              <a:rPr lang="en-US" sz="1200" dirty="0" smtClean="0"/>
              <a:t>A5SS)</a:t>
            </a:r>
            <a:r>
              <a:rPr lang="en-US" sz="1200" dirty="0"/>
              <a:t>, </a:t>
            </a:r>
            <a:r>
              <a:rPr lang="en-US" sz="1200" dirty="0" smtClean="0"/>
              <a:t>alternative </a:t>
            </a:r>
            <a:r>
              <a:rPr lang="en-US" sz="1200" dirty="0"/>
              <a:t>3</a:t>
            </a:r>
            <a:r>
              <a:rPr lang="en-US" sz="1200" dirty="0" smtClean="0"/>
              <a:t>’ exon </a:t>
            </a:r>
            <a:r>
              <a:rPr lang="en-US" sz="1200" dirty="0"/>
              <a:t>splice site use (</a:t>
            </a:r>
            <a:r>
              <a:rPr lang="en-US" sz="1200" dirty="0" smtClean="0"/>
              <a:t>A3SS)</a:t>
            </a:r>
            <a:r>
              <a:rPr lang="en-US" sz="1200" dirty="0"/>
              <a:t>, alternative first exon use (AFE) and alternative last exon use (ALE</a:t>
            </a:r>
            <a:r>
              <a:rPr lang="en-US" sz="1200" dirty="0" smtClean="0"/>
              <a:t>) found across all </a:t>
            </a:r>
            <a:r>
              <a:rPr lang="en-US" sz="1200" dirty="0" err="1"/>
              <a:t>P</a:t>
            </a:r>
            <a:r>
              <a:rPr lang="en-US" sz="1200" dirty="0" err="1" smtClean="0"/>
              <a:t>olyA</a:t>
            </a:r>
            <a:r>
              <a:rPr lang="en-US" sz="1200" dirty="0" smtClean="0"/>
              <a:t> samples, and the percent of the total they represent.</a:t>
            </a:r>
          </a:p>
          <a:p>
            <a:pPr marL="228600" indent="-228600">
              <a:buAutoNum type="alphaUcParenR"/>
            </a:pPr>
            <a:r>
              <a:rPr lang="en-US" sz="1200" dirty="0" smtClean="0"/>
              <a:t>Counts of unique splice variants of each variant type stratified by fraction and age.</a:t>
            </a:r>
          </a:p>
          <a:p>
            <a:pPr marL="228600" indent="-228600">
              <a:buAutoNum type="alphaUcParenR"/>
            </a:pPr>
            <a:r>
              <a:rPr lang="en-US" sz="1200" dirty="0" smtClean="0"/>
              <a:t>Number of differentially expressed splicing events in different comparisons, stratified by splice variant type. </a:t>
            </a:r>
          </a:p>
          <a:p>
            <a:pPr marL="228600" indent="-228600">
              <a:buAutoNum type="alphaUcParenR"/>
            </a:pPr>
            <a:r>
              <a:rPr lang="en-US" sz="1200" dirty="0" smtClean="0"/>
              <a:t>Volcano plots showing LFC and –log10(FDR) of splicing events stratified by variant type (columns) for different comparisons (rows). Red dots indicate events with FDR&lt;0.05.</a:t>
            </a:r>
            <a:endParaRPr lang="en-US" sz="1200" dirty="0"/>
          </a:p>
          <a:p>
            <a:pPr marL="228600" indent="-228600">
              <a:buAutoNum type="alphaUcParenR"/>
            </a:pPr>
            <a:endParaRPr lang="en-US" sz="1200" dirty="0"/>
          </a:p>
        </p:txBody>
      </p:sp>
      <p:pic>
        <p:nvPicPr>
          <p:cNvPr id="8" name="Picture 7" descr="total_unique_splice_variants_byGroup_10denom.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34402" y="66759"/>
            <a:ext cx="2863403" cy="2386170"/>
          </a:xfrm>
          <a:prstGeom prst="rect">
            <a:avLst/>
          </a:prstGeom>
        </p:spPr>
      </p:pic>
      <p:sp>
        <p:nvSpPr>
          <p:cNvPr id="19" name="TextBox 18"/>
          <p:cNvSpPr txBox="1"/>
          <p:nvPr/>
        </p:nvSpPr>
        <p:spPr>
          <a:xfrm>
            <a:off x="3288023" y="37914"/>
            <a:ext cx="692758" cy="369332"/>
          </a:xfrm>
          <a:prstGeom prst="rect">
            <a:avLst/>
          </a:prstGeom>
          <a:noFill/>
        </p:spPr>
        <p:txBody>
          <a:bodyPr wrap="square" rtlCol="0">
            <a:spAutoFit/>
          </a:bodyPr>
          <a:lstStyle/>
          <a:p>
            <a:r>
              <a:rPr lang="en-US" b="1" dirty="0"/>
              <a:t>B</a:t>
            </a:r>
            <a:r>
              <a:rPr lang="en-US" b="1" dirty="0" smtClean="0"/>
              <a:t>.</a:t>
            </a:r>
            <a:endParaRPr lang="en-US" b="1" dirty="0"/>
          </a:p>
        </p:txBody>
      </p:sp>
    </p:spTree>
    <p:extLst>
      <p:ext uri="{BB962C8B-B14F-4D97-AF65-F5344CB8AC3E}">
        <p14:creationId xmlns:p14="http://schemas.microsoft.com/office/powerpoint/2010/main" val="9199325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36788</TotalTime>
  <Words>2457</Words>
  <Application>Microsoft Macintosh PowerPoint</Application>
  <PresentationFormat>Custom</PresentationFormat>
  <Paragraphs>155</Paragraphs>
  <Slides>13</Slides>
  <Notes>2</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5" baseType="lpstr">
      <vt:lpstr>Office Theme</vt:lpstr>
      <vt:lpstr>Worksheet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Amanda Price</dc:creator>
  <cp:lastModifiedBy>Amanda Price</cp:lastModifiedBy>
  <cp:revision>219</cp:revision>
  <dcterms:created xsi:type="dcterms:W3CDTF">2017-12-31T20:15:44Z</dcterms:created>
  <dcterms:modified xsi:type="dcterms:W3CDTF">2018-07-30T21:20:08Z</dcterms:modified>
</cp:coreProperties>
</file>

<file path=docProps/thumbnail.jpeg>
</file>